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496" r:id="rId2"/>
    <p:sldId id="540" r:id="rId3"/>
    <p:sldId id="538" r:id="rId4"/>
    <p:sldId id="541" r:id="rId5"/>
    <p:sldId id="539" r:id="rId6"/>
    <p:sldId id="542" r:id="rId7"/>
    <p:sldId id="568" r:id="rId8"/>
    <p:sldId id="547" r:id="rId9"/>
    <p:sldId id="548" r:id="rId10"/>
    <p:sldId id="544" r:id="rId11"/>
    <p:sldId id="571" r:id="rId12"/>
    <p:sldId id="553" r:id="rId13"/>
    <p:sldId id="554" r:id="rId14"/>
    <p:sldId id="573" r:id="rId15"/>
    <p:sldId id="574" r:id="rId16"/>
    <p:sldId id="575" r:id="rId17"/>
    <p:sldId id="576" r:id="rId18"/>
    <p:sldId id="577" r:id="rId19"/>
    <p:sldId id="578" r:id="rId20"/>
    <p:sldId id="579" r:id="rId21"/>
    <p:sldId id="580" r:id="rId22"/>
    <p:sldId id="581" r:id="rId23"/>
    <p:sldId id="582" r:id="rId24"/>
    <p:sldId id="583" r:id="rId25"/>
    <p:sldId id="584" r:id="rId26"/>
    <p:sldId id="585" r:id="rId27"/>
    <p:sldId id="586" r:id="rId28"/>
    <p:sldId id="587" r:id="rId29"/>
    <p:sldId id="588" r:id="rId30"/>
    <p:sldId id="589" r:id="rId31"/>
    <p:sldId id="590" r:id="rId32"/>
    <p:sldId id="591" r:id="rId33"/>
    <p:sldId id="592" r:id="rId34"/>
    <p:sldId id="550" r:id="rId35"/>
    <p:sldId id="555" r:id="rId36"/>
    <p:sldId id="563" r:id="rId37"/>
    <p:sldId id="556" r:id="rId38"/>
    <p:sldId id="558" r:id="rId39"/>
    <p:sldId id="557" r:id="rId40"/>
    <p:sldId id="564" r:id="rId41"/>
    <p:sldId id="569" r:id="rId42"/>
    <p:sldId id="559" r:id="rId43"/>
    <p:sldId id="560" r:id="rId44"/>
    <p:sldId id="562" r:id="rId45"/>
    <p:sldId id="609" r:id="rId46"/>
    <p:sldId id="610" r:id="rId47"/>
    <p:sldId id="611" r:id="rId48"/>
    <p:sldId id="565" r:id="rId49"/>
    <p:sldId id="593" r:id="rId50"/>
    <p:sldId id="594" r:id="rId51"/>
    <p:sldId id="595" r:id="rId52"/>
    <p:sldId id="596" r:id="rId53"/>
    <p:sldId id="597" r:id="rId54"/>
    <p:sldId id="598" r:id="rId55"/>
    <p:sldId id="599" r:id="rId56"/>
    <p:sldId id="600" r:id="rId57"/>
    <p:sldId id="601" r:id="rId58"/>
    <p:sldId id="602" r:id="rId59"/>
    <p:sldId id="603" r:id="rId60"/>
    <p:sldId id="605" r:id="rId61"/>
    <p:sldId id="604" r:id="rId62"/>
    <p:sldId id="606" r:id="rId63"/>
    <p:sldId id="607" r:id="rId64"/>
    <p:sldId id="608" r:id="rId65"/>
    <p:sldId id="528" r:id="rId66"/>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FFFFFF"/>
    <a:srgbClr val="FF9900"/>
    <a:srgbClr val="0000FF"/>
    <a:srgbClr val="FF99FF"/>
    <a:srgbClr val="FF66CC"/>
    <a:srgbClr val="FF9933"/>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36" autoAdjust="0"/>
    <p:restoredTop sz="98765" autoAdjust="0"/>
  </p:normalViewPr>
  <p:slideViewPr>
    <p:cSldViewPr>
      <p:cViewPr>
        <p:scale>
          <a:sx n="75" d="100"/>
          <a:sy n="75" d="100"/>
        </p:scale>
        <p:origin x="-150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42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38" tIns="46219" rIns="92438" bIns="46219" rtlCol="0"/>
          <a:lstStyle>
            <a:lvl1pPr algn="l">
              <a:defRPr sz="1200"/>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2438" tIns="46219" rIns="92438" bIns="46219" rtlCol="0"/>
          <a:lstStyle>
            <a:lvl1pPr algn="r">
              <a:defRPr sz="1200"/>
            </a:lvl1pPr>
          </a:lstStyle>
          <a:p>
            <a:pPr>
              <a:defRPr/>
            </a:pPr>
            <a:fld id="{16559354-F278-4AC6-876A-D3DBB387527D}" type="datetimeFigureOut">
              <a:rPr lang="en-US"/>
              <a:pPr>
                <a:defRPr/>
              </a:pPr>
              <a:t>5/11/2021</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2438" tIns="46219" rIns="92438" bIns="4621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2438" tIns="46219" rIns="92438" bIns="46219" rtlCol="0" anchor="b"/>
          <a:lstStyle>
            <a:lvl1pPr algn="r">
              <a:defRPr sz="1200"/>
            </a:lvl1pPr>
          </a:lstStyle>
          <a:p>
            <a:pPr>
              <a:defRPr/>
            </a:pPr>
            <a:fld id="{2795E163-2219-4280-9D6F-CDC2AB4071B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38" tIns="46219" rIns="92438" bIns="4621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2438" tIns="46219" rIns="92438" bIns="46219" rtlCol="0"/>
          <a:lstStyle>
            <a:lvl1pPr algn="r" fontAlgn="auto">
              <a:spcBef>
                <a:spcPts val="0"/>
              </a:spcBef>
              <a:spcAft>
                <a:spcPts val="0"/>
              </a:spcAft>
              <a:defRPr sz="1200">
                <a:latin typeface="+mn-lt"/>
              </a:defRPr>
            </a:lvl1pPr>
          </a:lstStyle>
          <a:p>
            <a:pPr>
              <a:defRPr/>
            </a:pPr>
            <a:fld id="{00AC53DB-6472-4F4B-AEAA-B133D38E4530}" type="datetimeFigureOut">
              <a:rPr lang="en-US"/>
              <a:pPr>
                <a:defRPr/>
              </a:pPr>
              <a:t>5/11/2021</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38" tIns="46219" rIns="92438" bIns="46219" rtlCol="0" anchor="ctr"/>
          <a:lstStyle/>
          <a:p>
            <a:pPr lvl="0"/>
            <a:endParaRPr lang="en-US" noProof="0" smtClean="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38" tIns="46219" rIns="92438" bIns="462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2438" tIns="46219" rIns="92438" bIns="4621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2438" tIns="46219" rIns="92438" bIns="46219" rtlCol="0" anchor="b"/>
          <a:lstStyle>
            <a:lvl1pPr algn="r" fontAlgn="auto">
              <a:spcBef>
                <a:spcPts val="0"/>
              </a:spcBef>
              <a:spcAft>
                <a:spcPts val="0"/>
              </a:spcAft>
              <a:defRPr sz="1200">
                <a:latin typeface="+mn-lt"/>
              </a:defRPr>
            </a:lvl1pPr>
          </a:lstStyle>
          <a:p>
            <a:pPr>
              <a:defRPr/>
            </a:pPr>
            <a:fld id="{7DD51124-8397-46D2-A793-0A2F3D2E0D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F5ADD5A0-DC05-4807-A576-59D55955FD73}" type="slidenum">
              <a:rPr lang="en-US" smtClean="0"/>
              <a:pPr>
                <a:defRPr/>
              </a:pPr>
              <a:t>1</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p:txBody>
          <a:bodyPr wrap="square" numCol="1" anchor="t" anchorCtr="0" compatLnSpc="1">
            <a:prstTxWarp prst="textNoShape">
              <a:avLst/>
            </a:prstTxWarp>
            <a:normAutofit fontScale="85000" lnSpcReduction="20000"/>
          </a:bodyPr>
          <a:lstStyle/>
          <a:p>
            <a:pPr eaLnBrk="1" hangingPunct="1">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F39A9AB-0D3D-4DFE-93D2-27C35A469A03}" type="datetimeFigureOut">
              <a:rPr lang="en-US"/>
              <a:pPr>
                <a:defRPr/>
              </a:pPr>
              <a:t>5/11/2021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E5F09-E4E3-4811-A1C4-6798090930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BD74361-9B18-4A0F-B076-08EB048A16A4}" type="datetimeFigureOut">
              <a:rPr lang="en-US"/>
              <a:pPr>
                <a:defRPr/>
              </a:pPr>
              <a:t>5/11/2021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DA1D0F-5854-4B63-AC92-AEF5828CF6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3F952A0-25E8-4321-B901-81C1B180C841}" type="datetimeFigureOut">
              <a:rPr lang="en-US"/>
              <a:pPr>
                <a:defRPr/>
              </a:pPr>
              <a:t>5/11/2021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B1577F-8D0C-41B3-B95E-0758427BCD6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C29D9D35-F4AE-4BB6-AD32-A51EA0A6F2D2}" type="datetimeFigureOut">
              <a:rPr lang="en-US"/>
              <a:pPr>
                <a:defRPr/>
              </a:pPr>
              <a:t>5/11/2021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226E7E-47C6-4BFD-A436-B67BE1760B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CCCFE14-8F16-4D48-AEE4-E2E60E2A7397}" type="datetimeFigureOut">
              <a:rPr lang="en-US"/>
              <a:pPr>
                <a:defRPr/>
              </a:pPr>
              <a:t>5/11/2021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5C13DB-0920-44C8-A7C4-319E27CA02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0D1C59-6D55-48FD-80FA-1DB8DDB6AA4F}" type="datetimeFigureOut">
              <a:rPr lang="en-US"/>
              <a:pPr>
                <a:defRPr/>
              </a:pPr>
              <a:t>5/11/2021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1B0910-1D55-4808-8684-255CE98F81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1CDDD8F-F6D9-499F-984B-846FF6286BFA}" type="datetimeFigureOut">
              <a:rPr lang="en-US"/>
              <a:pPr>
                <a:defRPr/>
              </a:pPr>
              <a:t>5/11/2021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D8272A-257F-4E6B-8A47-6A9475723C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19D30C0-ECDC-436B-A160-0DE974F63BA7}" type="datetimeFigureOut">
              <a:rPr lang="en-US"/>
              <a:pPr>
                <a:defRPr/>
              </a:pPr>
              <a:t>5/11/2021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EE775A-61AC-4263-A2D2-411AA84672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F3C5545-C9F4-4451-8C65-99AA2D887BD9}" type="datetimeFigureOut">
              <a:rPr lang="en-US"/>
              <a:pPr>
                <a:defRPr/>
              </a:pPr>
              <a:t>5/11/2021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ECA751-7006-4BCD-846B-89ACA01F02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7BFC22E-DB59-43EE-9FE9-410267A586CF}" type="datetimeFigureOut">
              <a:rPr lang="en-US"/>
              <a:pPr>
                <a:defRPr/>
              </a:pPr>
              <a:t>5/11/2021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913131-1717-4ED0-AB75-166110D9DC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DC30686-B251-4CCC-A813-F9180E0E4FF1}" type="datetimeFigureOut">
              <a:rPr lang="en-US"/>
              <a:pPr>
                <a:defRPr/>
              </a:pPr>
              <a:t>5/11/2021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CE863E-BC8F-4446-AFC8-53A0C0ADF9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17821E5-15ED-4B7B-906E-8A959688AAD9}" type="datetimeFigureOut">
              <a:rPr lang="en-US"/>
              <a:pPr>
                <a:defRPr/>
              </a:pPr>
              <a:t>5/11/2021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D1F81-AB50-42C5-B3EF-AE384C1E40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13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00FFA26B-6DBA-42C5-8938-92A7D5D2BCFA}" type="datetimeFigureOut">
              <a:rPr lang="en-US"/>
              <a:pPr>
                <a:defRPr/>
              </a:pPr>
              <a:t>5/11/2021</a:t>
            </a:fld>
            <a:endParaRPr lang="en-US"/>
          </a:p>
        </p:txBody>
      </p:sp>
      <p:sp>
        <p:nvSpPr>
          <p:cNvPr id="5713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5713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BFF6D340-52E8-4B3F-AFD7-E44705C3EDC3}" type="slidenum">
              <a:rPr lang="en-US"/>
              <a:pPr>
                <a:defRPr/>
              </a:pPr>
              <a:t>‹#›</a:t>
            </a:fld>
            <a:endParaRPr lang="en-US"/>
          </a:p>
        </p:txBody>
      </p:sp>
      <p:sp>
        <p:nvSpPr>
          <p:cNvPr id="571399" name="Text Box 7"/>
          <p:cNvSpPr txBox="1">
            <a:spLocks noChangeArrowheads="1"/>
          </p:cNvSpPr>
          <p:nvPr/>
        </p:nvSpPr>
        <p:spPr bwMode="auto">
          <a:xfrm>
            <a:off x="6542088" y="6537325"/>
            <a:ext cx="339725" cy="244475"/>
          </a:xfrm>
          <a:prstGeom prst="rect">
            <a:avLst/>
          </a:prstGeom>
          <a:noFill/>
          <a:ln w="3175">
            <a:noFill/>
            <a:miter lim="800000"/>
            <a:headEnd/>
            <a:tailEnd/>
          </a:ln>
          <a:effectLst/>
        </p:spPr>
        <p:txBody>
          <a:bodyPr wrap="none">
            <a:spAutoFit/>
          </a:bodyPr>
          <a:lstStyle/>
          <a:p>
            <a:pPr fontAlgn="auto">
              <a:spcBef>
                <a:spcPts val="0"/>
              </a:spcBef>
              <a:spcAft>
                <a:spcPts val="0"/>
              </a:spcAft>
              <a:defRPr/>
            </a:pPr>
            <a:fld id="{8B82E8A0-E256-4EFD-B405-861FABD6ED41}" type="slidenum">
              <a:rPr lang="en-GB" sz="1000">
                <a:latin typeface="+mn-lt"/>
              </a:rPr>
              <a:pPr fontAlgn="auto">
                <a:spcBef>
                  <a:spcPts val="0"/>
                </a:spcBef>
                <a:spcAft>
                  <a:spcPts val="0"/>
                </a:spcAft>
                <a:defRPr/>
              </a:pPr>
              <a:t>‹#›</a:t>
            </a:fld>
            <a:endParaRPr lang="en-GB" sz="1000">
              <a:latin typeface="+mn-lt"/>
            </a:endParaRPr>
          </a:p>
        </p:txBody>
      </p:sp>
      <p:graphicFrame>
        <p:nvGraphicFramePr>
          <p:cNvPr id="1026" name="Object 8"/>
          <p:cNvGraphicFramePr>
            <a:graphicFrameLocks noChangeAspect="1"/>
          </p:cNvGraphicFramePr>
          <p:nvPr/>
        </p:nvGraphicFramePr>
        <p:xfrm>
          <a:off x="0" y="0"/>
          <a:ext cx="9144000" cy="6872288"/>
        </p:xfrm>
        <a:graphic>
          <a:graphicData uri="http://schemas.openxmlformats.org/presentationml/2006/ole">
            <p:oleObj spid="_x0000_s1026" name="Photo Editor Photo" r:id="rId15" imgW="6857143" imgH="5152381" progId="">
              <p:embed/>
            </p:oleObj>
          </a:graphicData>
        </a:graphic>
      </p:graphicFrame>
      <p:sp>
        <p:nvSpPr>
          <p:cNvPr id="571402" name="Rectangle 10"/>
          <p:cNvSpPr>
            <a:spLocks noChangeArrowheads="1"/>
          </p:cNvSpPr>
          <p:nvPr/>
        </p:nvSpPr>
        <p:spPr bwMode="auto">
          <a:xfrm rot="16200000">
            <a:off x="-3390900" y="3390900"/>
            <a:ext cx="6858000" cy="76200"/>
          </a:xfrm>
          <a:prstGeom prst="rect">
            <a:avLst/>
          </a:prstGeom>
          <a:gradFill rotWithShape="1">
            <a:gsLst>
              <a:gs pos="0">
                <a:schemeClr val="tx1"/>
              </a:gs>
              <a:gs pos="100000">
                <a:srgbClr val="0080C0"/>
              </a:gs>
            </a:gsLst>
            <a:lin ang="1890000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571403" name="Rectangle 11"/>
          <p:cNvSpPr>
            <a:spLocks noChangeArrowheads="1"/>
          </p:cNvSpPr>
          <p:nvPr/>
        </p:nvSpPr>
        <p:spPr bwMode="auto">
          <a:xfrm flipV="1">
            <a:off x="100013" y="6781800"/>
            <a:ext cx="5978525" cy="76200"/>
          </a:xfrm>
          <a:prstGeom prst="rect">
            <a:avLst/>
          </a:prstGeom>
          <a:gradFill rotWithShape="1">
            <a:gsLst>
              <a:gs pos="0">
                <a:srgbClr val="0080C0">
                  <a:gamma/>
                  <a:shade val="46275"/>
                  <a:invGamma/>
                </a:srgbClr>
              </a:gs>
              <a:gs pos="100000">
                <a:srgbClr val="0080C0"/>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571404" name="Rectangle 12"/>
          <p:cNvSpPr>
            <a:spLocks noChangeArrowheads="1"/>
          </p:cNvSpPr>
          <p:nvPr/>
        </p:nvSpPr>
        <p:spPr bwMode="auto">
          <a:xfrm>
            <a:off x="0" y="0"/>
            <a:ext cx="9132888" cy="76200"/>
          </a:xfrm>
          <a:prstGeom prst="rect">
            <a:avLst/>
          </a:prstGeom>
          <a:gradFill rotWithShape="1">
            <a:gsLst>
              <a:gs pos="0">
                <a:schemeClr val="tx1"/>
              </a:gs>
              <a:gs pos="100000">
                <a:srgbClr val="0080C0"/>
              </a:gs>
            </a:gsLst>
            <a:lin ang="270000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571405" name="Rectangle 13"/>
          <p:cNvSpPr>
            <a:spLocks noChangeArrowheads="1"/>
          </p:cNvSpPr>
          <p:nvPr/>
        </p:nvSpPr>
        <p:spPr bwMode="auto">
          <a:xfrm rot="16200000">
            <a:off x="8420894" y="648494"/>
            <a:ext cx="1371600" cy="74612"/>
          </a:xfrm>
          <a:prstGeom prst="rect">
            <a:avLst/>
          </a:prstGeom>
          <a:gradFill rotWithShape="1">
            <a:gsLst>
              <a:gs pos="0">
                <a:srgbClr val="0080C0"/>
              </a:gs>
              <a:gs pos="100000">
                <a:schemeClr val="tx1"/>
              </a:gs>
            </a:gsLst>
            <a:path path="rect">
              <a:fillToRect r="100000" b="100000"/>
            </a:path>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571406" name="Rectangle 14"/>
          <p:cNvSpPr>
            <a:spLocks noChangeArrowheads="1"/>
          </p:cNvSpPr>
          <p:nvPr/>
        </p:nvSpPr>
        <p:spPr bwMode="auto">
          <a:xfrm>
            <a:off x="1185863" y="6562725"/>
            <a:ext cx="4149725" cy="228600"/>
          </a:xfrm>
          <a:prstGeom prst="rect">
            <a:avLst/>
          </a:prstGeom>
          <a:noFill/>
          <a:ln w="9525">
            <a:noFill/>
            <a:miter lim="800000"/>
            <a:headEnd/>
            <a:tailEnd/>
          </a:ln>
          <a:effectLst/>
        </p:spPr>
        <p:txBody>
          <a:bodyPr/>
          <a:lstStyle/>
          <a:p>
            <a:pPr>
              <a:defRPr/>
            </a:pPr>
            <a:r>
              <a:rPr lang="en-US" sz="900" dirty="0">
                <a:solidFill>
                  <a:schemeClr val="bg2"/>
                </a:solidFill>
                <a:latin typeface="Tahoma" pitchFamily="34" charset="0"/>
              </a:rPr>
              <a:t>Copyright © 2013 by Molecular Connections Pvt. Ltd.   All rights reserved </a:t>
            </a:r>
          </a:p>
          <a:p>
            <a:pPr algn="ctr">
              <a:defRPr/>
            </a:pPr>
            <a:endParaRPr lang="en-US" sz="900" dirty="0">
              <a:solidFill>
                <a:schemeClr val="bg2"/>
              </a:solidFill>
              <a:latin typeface="Tahoma" pitchFamily="34" charset="0"/>
            </a:endParaRPr>
          </a:p>
        </p:txBody>
      </p:sp>
      <p:sp>
        <p:nvSpPr>
          <p:cNvPr id="571407" name="Rectangle 15"/>
          <p:cNvSpPr>
            <a:spLocks noChangeArrowheads="1"/>
          </p:cNvSpPr>
          <p:nvPr/>
        </p:nvSpPr>
        <p:spPr bwMode="auto">
          <a:xfrm>
            <a:off x="5486400" y="6448425"/>
            <a:ext cx="492125" cy="323850"/>
          </a:xfrm>
          <a:prstGeom prst="rect">
            <a:avLst/>
          </a:prstGeom>
          <a:noFill/>
          <a:ln w="9525">
            <a:noFill/>
            <a:miter lim="800000"/>
            <a:headEnd/>
            <a:tailEnd/>
          </a:ln>
          <a:effectLst/>
        </p:spPr>
        <p:txBody>
          <a:bodyPr/>
          <a:lstStyle/>
          <a:p>
            <a:pPr algn="ctr">
              <a:defRPr/>
            </a:pPr>
            <a:endParaRPr lang="en-US" sz="800" dirty="0">
              <a:solidFill>
                <a:schemeClr val="bg2"/>
              </a:solidFill>
              <a:latin typeface="Calibri" pitchFamily="34" charset="0"/>
            </a:endParaRPr>
          </a:p>
          <a:p>
            <a:pPr algn="ctr">
              <a:defRPr/>
            </a:pPr>
            <a:fld id="{CF14FD01-96E6-42CF-9F9F-3DD027C41A18}" type="slidenum">
              <a:rPr lang="en-US" sz="800">
                <a:solidFill>
                  <a:schemeClr val="bg2"/>
                </a:solidFill>
                <a:latin typeface="Calibri" pitchFamily="34" charset="0"/>
              </a:rPr>
              <a:pPr algn="ctr">
                <a:defRPr/>
              </a:pPr>
              <a:t>‹#›</a:t>
            </a:fld>
            <a:endParaRPr lang="en-US" sz="800" dirty="0">
              <a:solidFill>
                <a:schemeClr val="bg2"/>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olecularconnections.com/publish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file:///\\fileserver\Deliver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mailto:guru@molecularconnections.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p:cNvSpPr>
          <p:nvPr/>
        </p:nvSpPr>
        <p:spPr bwMode="auto">
          <a:xfrm>
            <a:off x="73025" y="6569075"/>
            <a:ext cx="6011863" cy="246063"/>
          </a:xfrm>
          <a:prstGeom prst="rect">
            <a:avLst/>
          </a:prstGeom>
          <a:gradFill>
            <a:gsLst>
              <a:gs pos="100000">
                <a:srgbClr val="0070C0"/>
              </a:gs>
              <a:gs pos="70000">
                <a:srgbClr val="005392"/>
              </a:gs>
              <a:gs pos="100000">
                <a:schemeClr val="accent1">
                  <a:shade val="100000"/>
                  <a:satMod val="115000"/>
                </a:schemeClr>
              </a:gs>
            </a:gsLst>
            <a:lin ang="5400000" scaled="0"/>
          </a:gradFill>
          <a:ln w="9525" cap="flat" cmpd="sng" algn="ctr">
            <a:noFill/>
            <a:prstDash val="solid"/>
            <a:miter lim="800000"/>
            <a:headEnd type="none" w="med" len="med"/>
            <a:tailEnd type="none" w="med" len="med"/>
          </a:ln>
          <a:effectLst/>
        </p:spPr>
        <p:txBody>
          <a:bodyPr>
            <a:spAutoFit/>
          </a:bodyPr>
          <a:lstStyle/>
          <a:p>
            <a:pPr>
              <a:defRPr/>
            </a:pPr>
            <a:r>
              <a:rPr lang="en-US" sz="1000" b="1" dirty="0">
                <a:solidFill>
                  <a:schemeClr val="bg1"/>
                </a:solidFill>
                <a:latin typeface="Calibri" pitchFamily="34" charset="0"/>
              </a:rPr>
              <a:t>        Bangalore                Chennai                   London                   New York                 Osaka                Singapore </a:t>
            </a:r>
          </a:p>
        </p:txBody>
      </p:sp>
      <p:sp>
        <p:nvSpPr>
          <p:cNvPr id="7" name="TextBox 6"/>
          <p:cNvSpPr txBox="1"/>
          <p:nvPr/>
        </p:nvSpPr>
        <p:spPr>
          <a:xfrm>
            <a:off x="152400" y="6061075"/>
            <a:ext cx="9220200" cy="631825"/>
          </a:xfrm>
          <a:prstGeom prst="rect">
            <a:avLst/>
          </a:prstGeom>
          <a:noFill/>
        </p:spPr>
        <p:txBody>
          <a:bodyPr>
            <a:spAutoFit/>
          </a:bodyPr>
          <a:lstStyle/>
          <a:p>
            <a:pPr>
              <a:defRPr/>
            </a:pPr>
            <a:r>
              <a:rPr lang="en-US" sz="1300" b="1" dirty="0">
                <a:solidFill>
                  <a:schemeClr val="tx1">
                    <a:lumMod val="50000"/>
                    <a:lumOff val="50000"/>
                  </a:schemeClr>
                </a:solidFill>
                <a:latin typeface="Calibri" pitchFamily="34" charset="0"/>
              </a:rPr>
              <a:t> M O L E C U L A R C O N </a:t>
            </a:r>
            <a:r>
              <a:rPr lang="en-US" sz="1300" b="1" dirty="0" err="1">
                <a:solidFill>
                  <a:schemeClr val="tx1">
                    <a:lumMod val="50000"/>
                    <a:lumOff val="50000"/>
                  </a:schemeClr>
                </a:solidFill>
                <a:latin typeface="Calibri" pitchFamily="34" charset="0"/>
              </a:rPr>
              <a:t>N</a:t>
            </a:r>
            <a:r>
              <a:rPr lang="en-US" sz="1300" b="1" dirty="0">
                <a:solidFill>
                  <a:schemeClr val="tx1">
                    <a:lumMod val="50000"/>
                    <a:lumOff val="50000"/>
                  </a:schemeClr>
                </a:solidFill>
                <a:latin typeface="Calibri" pitchFamily="34" charset="0"/>
              </a:rPr>
              <a:t> E C T I O N S  (P) L T D. </a:t>
            </a:r>
            <a:r>
              <a:rPr lang="en-US" sz="1300" dirty="0">
                <a:solidFill>
                  <a:schemeClr val="tx1">
                    <a:lumMod val="50000"/>
                    <a:lumOff val="50000"/>
                  </a:schemeClr>
                </a:solidFill>
                <a:latin typeface="Calibri" pitchFamily="34" charset="0"/>
              </a:rPr>
              <a:t>      2/2   </a:t>
            </a:r>
            <a:r>
              <a:rPr lang="en-US" sz="1300" dirty="0" err="1">
                <a:solidFill>
                  <a:schemeClr val="tx1">
                    <a:lumMod val="50000"/>
                    <a:lumOff val="50000"/>
                  </a:schemeClr>
                </a:solidFill>
                <a:latin typeface="Calibri" pitchFamily="34" charset="0"/>
              </a:rPr>
              <a:t>Kandala</a:t>
            </a:r>
            <a:r>
              <a:rPr lang="en-US" sz="1300" dirty="0">
                <a:solidFill>
                  <a:schemeClr val="tx1">
                    <a:lumMod val="50000"/>
                    <a:lumOff val="50000"/>
                  </a:schemeClr>
                </a:solidFill>
                <a:latin typeface="Calibri" pitchFamily="34" charset="0"/>
              </a:rPr>
              <a:t> Mansions,  </a:t>
            </a:r>
            <a:r>
              <a:rPr lang="en-US" sz="1300" dirty="0" err="1">
                <a:solidFill>
                  <a:schemeClr val="tx1">
                    <a:lumMod val="50000"/>
                    <a:lumOff val="50000"/>
                  </a:schemeClr>
                </a:solidFill>
                <a:latin typeface="Calibri" pitchFamily="34" charset="0"/>
              </a:rPr>
              <a:t>Kariappa</a:t>
            </a:r>
            <a:r>
              <a:rPr lang="en-US" sz="1300" dirty="0">
                <a:solidFill>
                  <a:schemeClr val="tx1">
                    <a:lumMod val="50000"/>
                    <a:lumOff val="50000"/>
                  </a:schemeClr>
                </a:solidFill>
                <a:latin typeface="Calibri" pitchFamily="34" charset="0"/>
              </a:rPr>
              <a:t> Road, </a:t>
            </a:r>
            <a:r>
              <a:rPr lang="en-US" sz="1300" dirty="0" err="1">
                <a:solidFill>
                  <a:schemeClr val="tx1">
                    <a:lumMod val="50000"/>
                    <a:lumOff val="50000"/>
                  </a:schemeClr>
                </a:solidFill>
                <a:latin typeface="Calibri" pitchFamily="34" charset="0"/>
              </a:rPr>
              <a:t>Basavanagudi</a:t>
            </a:r>
            <a:r>
              <a:rPr lang="en-US" sz="1300" dirty="0">
                <a:solidFill>
                  <a:schemeClr val="tx1">
                    <a:lumMod val="50000"/>
                    <a:lumOff val="50000"/>
                  </a:schemeClr>
                </a:solidFill>
                <a:latin typeface="Calibri" pitchFamily="34" charset="0"/>
              </a:rPr>
              <a:t>,  Bangalore  -  560004,  </a:t>
            </a:r>
            <a:br>
              <a:rPr lang="en-US" sz="1300" dirty="0">
                <a:solidFill>
                  <a:schemeClr val="tx1">
                    <a:lumMod val="50000"/>
                    <a:lumOff val="50000"/>
                  </a:schemeClr>
                </a:solidFill>
                <a:latin typeface="Calibri" pitchFamily="34" charset="0"/>
              </a:rPr>
            </a:br>
            <a:r>
              <a:rPr lang="en-US" sz="1300" dirty="0">
                <a:solidFill>
                  <a:schemeClr val="tx1">
                    <a:lumMod val="50000"/>
                    <a:lumOff val="50000"/>
                  </a:schemeClr>
                </a:solidFill>
                <a:latin typeface="Calibri" pitchFamily="34" charset="0"/>
              </a:rPr>
              <a:t> Karnataka,    INDIA.              Tel: +91 80 4172 2217       Fax: +91 80 4120 8656              </a:t>
            </a:r>
            <a:r>
              <a:rPr lang="en-US" sz="1000" dirty="0">
                <a:solidFill>
                  <a:schemeClr val="tx1">
                    <a:lumMod val="50000"/>
                    <a:lumOff val="50000"/>
                  </a:schemeClr>
                </a:solidFill>
              </a:rPr>
              <a:t>Web:</a:t>
            </a:r>
            <a:r>
              <a:rPr lang="en-US" sz="1000" dirty="0"/>
              <a:t>  </a:t>
            </a:r>
            <a:r>
              <a:rPr lang="en-US" sz="1000" u="sng" dirty="0">
                <a:hlinkClick r:id="rId3"/>
              </a:rPr>
              <a:t>http://www.molecularconnections.com/publishing/</a:t>
            </a:r>
            <a:endParaRPr lang="en-US" sz="1000" dirty="0"/>
          </a:p>
          <a:p>
            <a:pPr>
              <a:defRPr/>
            </a:pPr>
            <a:endParaRPr lang="en-US" sz="900" dirty="0">
              <a:solidFill>
                <a:schemeClr val="tx1">
                  <a:lumMod val="50000"/>
                  <a:lumOff val="50000"/>
                </a:schemeClr>
              </a:solidFill>
              <a:latin typeface="Calibri" pitchFamily="34" charset="0"/>
            </a:endParaRPr>
          </a:p>
        </p:txBody>
      </p:sp>
      <p:sp>
        <p:nvSpPr>
          <p:cNvPr id="5" name="Rectangle 4"/>
          <p:cNvSpPr/>
          <p:nvPr/>
        </p:nvSpPr>
        <p:spPr>
          <a:xfrm>
            <a:off x="533400" y="2590800"/>
            <a:ext cx="8153400" cy="1323439"/>
          </a:xfrm>
          <a:prstGeom prst="rect">
            <a:avLst/>
          </a:prstGeom>
          <a:noFill/>
        </p:spPr>
        <p:txBody>
          <a:bodyPr>
            <a:spAutoFit/>
          </a:bodyPr>
          <a:lstStyle/>
          <a:p>
            <a:pPr algn="ctr">
              <a:defRPr/>
            </a:pP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itchFamily="34" charset="0"/>
                <a:cs typeface="Calibri" pitchFamily="34" charset="0"/>
              </a:rPr>
              <a:t>DSS User Guide</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228600" y="1600200"/>
            <a:ext cx="6096000" cy="1933575"/>
          </a:xfrm>
          <a:prstGeom prst="rect">
            <a:avLst/>
          </a:prstGeom>
          <a:noFill/>
          <a:ln w="9525">
            <a:noFill/>
            <a:miter lim="800000"/>
            <a:headEnd/>
            <a:tailEnd/>
          </a:ln>
          <a:effectLst>
            <a:prstShdw prst="shdw13" dist="53882" dir="13500000">
              <a:schemeClr val="bg2">
                <a:alpha val="50000"/>
              </a:schemeClr>
            </a:prstShdw>
          </a:effectLst>
        </p:spPr>
      </p:pic>
      <p:pic>
        <p:nvPicPr>
          <p:cNvPr id="11" name="Picture 3"/>
          <p:cNvPicPr>
            <a:picLocks noChangeAspect="1" noChangeArrowheads="1"/>
          </p:cNvPicPr>
          <p:nvPr/>
        </p:nvPicPr>
        <p:blipFill>
          <a:blip r:embed="rId3" cstate="print"/>
          <a:srcRect/>
          <a:stretch>
            <a:fillRect/>
          </a:stretch>
        </p:blipFill>
        <p:spPr bwMode="auto">
          <a:xfrm>
            <a:off x="4495800" y="2819400"/>
            <a:ext cx="4505325" cy="1371600"/>
          </a:xfrm>
          <a:prstGeom prst="rect">
            <a:avLst/>
          </a:prstGeom>
          <a:noFill/>
          <a:ln w="9525">
            <a:noFill/>
            <a:miter lim="800000"/>
            <a:headEnd/>
            <a:tailEnd/>
          </a:ln>
          <a:effectLst>
            <a:prstShdw prst="shdw13" dist="53882" dir="13500000">
              <a:schemeClr val="bg2">
                <a:alpha val="50000"/>
              </a:schemeClr>
            </a:prstShdw>
          </a:effectLst>
        </p:spPr>
      </p:pic>
      <p:sp>
        <p:nvSpPr>
          <p:cNvPr id="13314" name="Title 1"/>
          <p:cNvSpPr>
            <a:spLocks noGrp="1"/>
          </p:cNvSpPr>
          <p:nvPr>
            <p:ph type="title"/>
          </p:nvPr>
        </p:nvSpPr>
        <p:spPr>
          <a:xfrm>
            <a:off x="228600" y="533400"/>
            <a:ext cx="7772400" cy="1143000"/>
          </a:xfrm>
        </p:spPr>
        <p:txBody>
          <a:bodyPr/>
          <a:lstStyle/>
          <a:p>
            <a:r>
              <a:rPr lang="en-US" sz="3600" dirty="0" smtClean="0">
                <a:latin typeface="Calibri" pitchFamily="34" charset="0"/>
                <a:ea typeface="Calibri" pitchFamily="34" charset="0"/>
                <a:cs typeface="Calibri" pitchFamily="34" charset="0"/>
              </a:rPr>
              <a:t>Employee Production Details</a:t>
            </a:r>
          </a:p>
        </p:txBody>
      </p:sp>
      <p:sp>
        <p:nvSpPr>
          <p:cNvPr id="4" name="TextBox 3"/>
          <p:cNvSpPr txBox="1"/>
          <p:nvPr/>
        </p:nvSpPr>
        <p:spPr>
          <a:xfrm>
            <a:off x="5334000" y="4572000"/>
            <a:ext cx="3657600" cy="830997"/>
          </a:xfrm>
          <a:prstGeom prst="rect">
            <a:avLst/>
          </a:prstGeom>
          <a:solidFill>
            <a:srgbClr val="7030A0"/>
          </a:solidFill>
          <a:ln>
            <a:solidFill>
              <a:schemeClr val="accent4"/>
            </a:solidFill>
          </a:ln>
        </p:spPr>
        <p:txBody>
          <a:bodyPr wrap="square">
            <a:spAutoFit/>
          </a:bodyPr>
          <a:lstStyle/>
          <a:p>
            <a:pPr>
              <a:defRPr/>
            </a:pPr>
            <a:r>
              <a:rPr lang="en-US" sz="1600" dirty="0">
                <a:ln w="18415" cmpd="sng">
                  <a:solidFill>
                    <a:srgbClr val="FFFFFF"/>
                  </a:solidFill>
                  <a:prstDash val="solid"/>
                </a:ln>
                <a:solidFill>
                  <a:srgbClr val="FFFFFF"/>
                </a:solidFill>
                <a:latin typeface="Calibri" pitchFamily="34" charset="0"/>
              </a:rPr>
              <a:t>Time spent on other projects is a means to account for resources working on multiple projects</a:t>
            </a:r>
          </a:p>
        </p:txBody>
      </p:sp>
      <p:sp>
        <p:nvSpPr>
          <p:cNvPr id="13317" name="Up Arrow 4"/>
          <p:cNvSpPr>
            <a:spLocks noChangeArrowheads="1"/>
          </p:cNvSpPr>
          <p:nvPr/>
        </p:nvSpPr>
        <p:spPr bwMode="auto">
          <a:xfrm>
            <a:off x="5791200" y="3505200"/>
            <a:ext cx="228600" cy="515243"/>
          </a:xfrm>
          <a:prstGeom prst="upArrow">
            <a:avLst>
              <a:gd name="adj1" fmla="val 50000"/>
              <a:gd name="adj2" fmla="val 50000"/>
            </a:avLst>
          </a:prstGeom>
          <a:solidFill>
            <a:srgbClr val="00B050"/>
          </a:solidFill>
          <a:ln w="9525" algn="ctr">
            <a:solidFill>
              <a:schemeClr val="tx1"/>
            </a:solidFill>
            <a:miter lim="800000"/>
            <a:headEnd/>
            <a:tailEnd/>
          </a:ln>
        </p:spPr>
        <p:txBody>
          <a:bodyPr>
            <a:spAutoFit/>
          </a:bodyPr>
          <a:lstStyle/>
          <a:p>
            <a:endParaRPr lang="en-US" sz="2400"/>
          </a:p>
        </p:txBody>
      </p:sp>
      <p:sp>
        <p:nvSpPr>
          <p:cNvPr id="13318" name="TextBox 5"/>
          <p:cNvSpPr txBox="1">
            <a:spLocks noChangeArrowheads="1"/>
          </p:cNvSpPr>
          <p:nvPr/>
        </p:nvSpPr>
        <p:spPr bwMode="auto">
          <a:xfrm>
            <a:off x="5257800" y="3962400"/>
            <a:ext cx="1676400" cy="584775"/>
          </a:xfrm>
          <a:prstGeom prst="rect">
            <a:avLst/>
          </a:prstGeom>
          <a:solidFill>
            <a:srgbClr val="00B0F0"/>
          </a:solidFill>
          <a:ln w="9525">
            <a:noFill/>
            <a:miter lim="800000"/>
            <a:headEnd/>
            <a:tailEnd/>
          </a:ln>
        </p:spPr>
        <p:txBody>
          <a:bodyPr>
            <a:spAutoFit/>
          </a:bodyPr>
          <a:lstStyle/>
          <a:p>
            <a:r>
              <a:rPr lang="en-US" sz="1600" dirty="0">
                <a:latin typeface="Calibri" pitchFamily="34" charset="0"/>
              </a:rPr>
              <a:t>Other project name</a:t>
            </a:r>
          </a:p>
        </p:txBody>
      </p:sp>
      <p:sp>
        <p:nvSpPr>
          <p:cNvPr id="7" name="TextBox 6"/>
          <p:cNvSpPr txBox="1"/>
          <p:nvPr/>
        </p:nvSpPr>
        <p:spPr>
          <a:xfrm>
            <a:off x="228600" y="3962400"/>
            <a:ext cx="3200400" cy="830997"/>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Detailed individual production report “</a:t>
            </a:r>
            <a:r>
              <a:rPr lang="en-US" sz="1600" b="1" dirty="0">
                <a:ln w="18415" cmpd="sng">
                  <a:solidFill>
                    <a:srgbClr val="FF0000"/>
                  </a:solidFill>
                  <a:prstDash val="solid"/>
                </a:ln>
                <a:solidFill>
                  <a:srgbClr val="FF0000"/>
                </a:solidFill>
                <a:latin typeface="Calibri" pitchFamily="34" charset="0"/>
              </a:rPr>
              <a:t>for the </a:t>
            </a:r>
            <a:r>
              <a:rPr lang="en-US" sz="1600" b="1" dirty="0" smtClean="0">
                <a:ln w="18415" cmpd="sng">
                  <a:solidFill>
                    <a:srgbClr val="FF0000"/>
                  </a:solidFill>
                  <a:prstDash val="solid"/>
                </a:ln>
                <a:solidFill>
                  <a:srgbClr val="FF0000"/>
                </a:solidFill>
                <a:latin typeface="Calibri" pitchFamily="34" charset="0"/>
              </a:rPr>
              <a:t>Week</a:t>
            </a:r>
            <a:r>
              <a:rPr lang="en-US" sz="1600" dirty="0" smtClean="0">
                <a:ln w="18415" cmpd="sng">
                  <a:solidFill>
                    <a:srgbClr val="FFFFFF"/>
                  </a:solidFill>
                  <a:prstDash val="solid"/>
                </a:ln>
                <a:solidFill>
                  <a:srgbClr val="FFFFFF"/>
                </a:solidFill>
                <a:latin typeface="Calibri" pitchFamily="34" charset="0"/>
              </a:rPr>
              <a:t>” </a:t>
            </a:r>
            <a:r>
              <a:rPr lang="en-US" sz="1600" dirty="0">
                <a:ln w="18415" cmpd="sng">
                  <a:solidFill>
                    <a:srgbClr val="FFFFFF"/>
                  </a:solidFill>
                  <a:prstDash val="solid"/>
                </a:ln>
                <a:solidFill>
                  <a:srgbClr val="FFFFFF"/>
                </a:solidFill>
                <a:latin typeface="Calibri" pitchFamily="34" charset="0"/>
              </a:rPr>
              <a:t>for each employee</a:t>
            </a:r>
          </a:p>
        </p:txBody>
      </p:sp>
      <p:sp>
        <p:nvSpPr>
          <p:cNvPr id="13320" name="Up Arrow 7"/>
          <p:cNvSpPr>
            <a:spLocks noChangeArrowheads="1"/>
          </p:cNvSpPr>
          <p:nvPr/>
        </p:nvSpPr>
        <p:spPr bwMode="auto">
          <a:xfrm>
            <a:off x="1676400" y="3352800"/>
            <a:ext cx="685800" cy="613470"/>
          </a:xfrm>
          <a:prstGeom prst="upArrow">
            <a:avLst>
              <a:gd name="adj1" fmla="val 50000"/>
              <a:gd name="adj2" fmla="val 50000"/>
            </a:avLst>
          </a:prstGeom>
          <a:solidFill>
            <a:srgbClr val="00B050"/>
          </a:solidFill>
          <a:ln w="9525" algn="ctr">
            <a:solidFill>
              <a:schemeClr val="tx1"/>
            </a:solidFill>
            <a:miter lim="800000"/>
            <a:headEnd/>
            <a:tailEnd/>
          </a:ln>
        </p:spPr>
        <p:txBody>
          <a:bodyPr>
            <a:spAutoFit/>
          </a:bodyPr>
          <a:lstStyle/>
          <a:p>
            <a:endParaRPr lang="en-US" sz="2400"/>
          </a:p>
        </p:txBody>
      </p:sp>
      <p:sp>
        <p:nvSpPr>
          <p:cNvPr id="13321" name="TextBox 8"/>
          <p:cNvSpPr txBox="1">
            <a:spLocks noChangeArrowheads="1"/>
          </p:cNvSpPr>
          <p:nvPr/>
        </p:nvSpPr>
        <p:spPr bwMode="auto">
          <a:xfrm>
            <a:off x="6172200" y="1524000"/>
            <a:ext cx="1981200" cy="461665"/>
          </a:xfrm>
          <a:prstGeom prst="rect">
            <a:avLst/>
          </a:prstGeom>
          <a:solidFill>
            <a:srgbClr val="FF0000"/>
          </a:solidFill>
          <a:ln w="9525">
            <a:noFill/>
            <a:miter lim="800000"/>
            <a:headEnd/>
            <a:tailEnd/>
          </a:ln>
        </p:spPr>
        <p:txBody>
          <a:bodyPr>
            <a:spAutoFit/>
          </a:bodyPr>
          <a:lstStyle/>
          <a:p>
            <a:r>
              <a:rPr lang="en-US" sz="1200" b="1" dirty="0">
                <a:latin typeface="Calibri" pitchFamily="34" charset="0"/>
              </a:rPr>
              <a:t>Needs to be </a:t>
            </a:r>
            <a:r>
              <a:rPr lang="en-US" sz="1200" b="1" dirty="0" smtClean="0">
                <a:latin typeface="Calibri" pitchFamily="34" charset="0"/>
              </a:rPr>
              <a:t>created every week</a:t>
            </a:r>
            <a:endParaRPr lang="en-US" sz="1200" b="1" dirty="0">
              <a:latin typeface="Calibri" pitchFamily="34" charset="0"/>
            </a:endParaRPr>
          </a:p>
        </p:txBody>
      </p:sp>
      <p:sp>
        <p:nvSpPr>
          <p:cNvPr id="12" name="TextBox 11"/>
          <p:cNvSpPr txBox="1"/>
          <p:nvPr/>
        </p:nvSpPr>
        <p:spPr>
          <a:xfrm>
            <a:off x="381000" y="5181600"/>
            <a:ext cx="4038600" cy="1077218"/>
          </a:xfrm>
          <a:prstGeom prst="rect">
            <a:avLst/>
          </a:prstGeom>
          <a:solidFill>
            <a:srgbClr val="7030A0"/>
          </a:solidFill>
          <a:ln>
            <a:solidFill>
              <a:schemeClr val="accent4"/>
            </a:solidFill>
          </a:ln>
        </p:spPr>
        <p:txBody>
          <a:bodyPr wrap="square">
            <a:spAutoFit/>
          </a:bodyPr>
          <a:lstStyle/>
          <a:p>
            <a:pPr lvl="0">
              <a:defRPr/>
            </a:pPr>
            <a:r>
              <a:rPr lang="en-US" sz="1600" b="1" dirty="0">
                <a:solidFill>
                  <a:schemeClr val="bg1"/>
                </a:solidFill>
                <a:latin typeface="Calibri" pitchFamily="34" charset="0"/>
              </a:rPr>
              <a:t>Key –Value Field </a:t>
            </a:r>
            <a:r>
              <a:rPr lang="en-US" sz="1600" dirty="0">
                <a:solidFill>
                  <a:schemeClr val="bg1"/>
                </a:solidFill>
                <a:latin typeface="Calibri" pitchFamily="34" charset="0"/>
              </a:rPr>
              <a:t>- Key specifies the field name &amp; value specifies the actual value of that field.</a:t>
            </a:r>
          </a:p>
          <a:p>
            <a:pPr lvl="0">
              <a:defRPr/>
            </a:pPr>
            <a:r>
              <a:rPr lang="en-US" sz="1600" b="1" dirty="0">
                <a:solidFill>
                  <a:schemeClr val="bg1"/>
                </a:solidFill>
                <a:latin typeface="Calibri" pitchFamily="34" charset="0"/>
              </a:rPr>
              <a:t>Tag  field </a:t>
            </a:r>
            <a:r>
              <a:rPr lang="en-US" sz="1600" dirty="0">
                <a:solidFill>
                  <a:schemeClr val="bg1"/>
                </a:solidFill>
                <a:latin typeface="Calibri" pitchFamily="34" charset="0"/>
              </a:rPr>
              <a:t>– Use tag to enter any field that is not defined by the role field or anything else</a:t>
            </a:r>
            <a:r>
              <a:rPr lang="en-US" sz="1600" dirty="0" smtClean="0">
                <a:solidFill>
                  <a:schemeClr val="bg1"/>
                </a:solidFill>
                <a:latin typeface="Calibri" pitchFamily="34" charset="0"/>
              </a:rPr>
              <a:t>.</a:t>
            </a:r>
            <a:endParaRPr lang="en-US" sz="1600" dirty="0">
              <a:solidFill>
                <a:schemeClr val="bg1"/>
              </a:solidFill>
              <a:latin typeface="Calibri" pitchFamily="34"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2" cstate="print"/>
          <a:srcRect/>
          <a:stretch>
            <a:fillRect/>
          </a:stretch>
        </p:blipFill>
        <p:spPr bwMode="auto">
          <a:xfrm>
            <a:off x="381000" y="381000"/>
            <a:ext cx="5410200" cy="2782455"/>
          </a:xfrm>
          <a:prstGeom prst="rect">
            <a:avLst/>
          </a:prstGeom>
          <a:noFill/>
          <a:ln w="9525">
            <a:noFill/>
            <a:miter lim="800000"/>
            <a:headEnd/>
            <a:tailEnd/>
          </a:ln>
          <a:effectLst>
            <a:prstShdw prst="shdw13" dist="53882" dir="13500000">
              <a:schemeClr val="bg2">
                <a:alpha val="50000"/>
              </a:schemeClr>
            </a:prstShdw>
          </a:effectLst>
        </p:spPr>
      </p:pic>
      <p:sp>
        <p:nvSpPr>
          <p:cNvPr id="7" name="Rectangle 6"/>
          <p:cNvSpPr/>
          <p:nvPr/>
        </p:nvSpPr>
        <p:spPr>
          <a:xfrm>
            <a:off x="6324600" y="4038600"/>
            <a:ext cx="2362200" cy="2246769"/>
          </a:xfrm>
          <a:prstGeom prst="rect">
            <a:avLst/>
          </a:prstGeom>
          <a:solidFill>
            <a:schemeClr val="accent6">
              <a:lumMod val="20000"/>
              <a:lumOff val="80000"/>
            </a:schemeClr>
          </a:solidFill>
          <a:ln>
            <a:noFill/>
          </a:ln>
        </p:spPr>
        <p:txBody>
          <a:bodyPr wrap="square">
            <a:spAutoFit/>
          </a:bodyPr>
          <a:lstStyle/>
          <a:p>
            <a:r>
              <a:rPr lang="en-US" sz="1400" b="1" u="sng" dirty="0" smtClean="0">
                <a:latin typeface="Calibri" pitchFamily="34" charset="0"/>
              </a:rPr>
              <a:t>Upload the Excel </a:t>
            </a:r>
            <a:endParaRPr lang="en-US" sz="1400" b="1" u="sng" dirty="0">
              <a:latin typeface="Calibri" pitchFamily="34" charset="0"/>
            </a:endParaRPr>
          </a:p>
          <a:p>
            <a:pPr>
              <a:buFont typeface="Wingdings" pitchFamily="2" charset="2"/>
              <a:buChar char="q"/>
            </a:pPr>
            <a:r>
              <a:rPr lang="en-US" sz="1400" dirty="0" smtClean="0">
                <a:latin typeface="Calibri" pitchFamily="34" charset="0"/>
              </a:rPr>
              <a:t>Click on "</a:t>
            </a:r>
            <a:r>
              <a:rPr lang="en-US" sz="1400" b="1" dirty="0" smtClean="0">
                <a:latin typeface="Calibri" pitchFamily="34" charset="0"/>
              </a:rPr>
              <a:t>Browse</a:t>
            </a:r>
            <a:r>
              <a:rPr lang="en-US" sz="1400" dirty="0" smtClean="0">
                <a:latin typeface="Calibri" pitchFamily="34" charset="0"/>
              </a:rPr>
              <a:t>" and select the file.</a:t>
            </a:r>
          </a:p>
          <a:p>
            <a:pPr>
              <a:buFont typeface="Wingdings" pitchFamily="2" charset="2"/>
              <a:buChar char="q"/>
            </a:pPr>
            <a:r>
              <a:rPr lang="en-US" sz="1400" dirty="0" smtClean="0">
                <a:latin typeface="Calibri" pitchFamily="34" charset="0"/>
              </a:rPr>
              <a:t>Using "</a:t>
            </a:r>
            <a:r>
              <a:rPr lang="en-US" sz="1400" b="1" dirty="0" smtClean="0">
                <a:latin typeface="Calibri" pitchFamily="34" charset="0"/>
              </a:rPr>
              <a:t>Import </a:t>
            </a:r>
            <a:r>
              <a:rPr lang="en-US" sz="1400" dirty="0" smtClean="0">
                <a:latin typeface="Calibri" pitchFamily="34" charset="0"/>
              </a:rPr>
              <a:t>" upload the file . </a:t>
            </a:r>
          </a:p>
          <a:p>
            <a:pPr>
              <a:buFont typeface="Wingdings" pitchFamily="2" charset="2"/>
              <a:buChar char="q"/>
            </a:pPr>
            <a:r>
              <a:rPr lang="en-US" sz="1400" dirty="0" smtClean="0">
                <a:latin typeface="Calibri" pitchFamily="34" charset="0"/>
              </a:rPr>
              <a:t>Review the data &amp; Click Save All. </a:t>
            </a:r>
          </a:p>
          <a:p>
            <a:pPr>
              <a:buFont typeface="Wingdings" pitchFamily="2" charset="2"/>
              <a:buChar char="q"/>
            </a:pPr>
            <a:r>
              <a:rPr lang="en-US" sz="1400" dirty="0" smtClean="0">
                <a:latin typeface="Calibri" pitchFamily="34" charset="0"/>
              </a:rPr>
              <a:t>In case of any errors the program shows a dialog box listing all the errors.</a:t>
            </a:r>
            <a:endParaRPr lang="en-US" sz="1400" dirty="0">
              <a:latin typeface="Calibri" pitchFamily="34" charset="0"/>
            </a:endParaRPr>
          </a:p>
        </p:txBody>
      </p:sp>
      <p:sp>
        <p:nvSpPr>
          <p:cNvPr id="8" name="TextBox 7"/>
          <p:cNvSpPr txBox="1"/>
          <p:nvPr/>
        </p:nvSpPr>
        <p:spPr>
          <a:xfrm>
            <a:off x="6019800" y="1143000"/>
            <a:ext cx="3124200" cy="1200329"/>
          </a:xfrm>
          <a:prstGeom prst="rect">
            <a:avLst/>
          </a:prstGeom>
          <a:noFill/>
        </p:spPr>
        <p:txBody>
          <a:bodyPr wrap="square" rtlCol="0">
            <a:spAutoFit/>
          </a:bodyPr>
          <a:lstStyle/>
          <a:p>
            <a:r>
              <a:rPr lang="en-US" sz="3600" dirty="0" smtClean="0">
                <a:latin typeface="Calibri" pitchFamily="34" charset="0"/>
              </a:rPr>
              <a:t>Excel Upload Feature </a:t>
            </a:r>
            <a:endParaRPr lang="en-US" sz="3600" dirty="0">
              <a:latin typeface="Calibri" pitchFamily="34" charset="0"/>
            </a:endParaRPr>
          </a:p>
        </p:txBody>
      </p:sp>
      <p:sp>
        <p:nvSpPr>
          <p:cNvPr id="10" name="TextBox 9"/>
          <p:cNvSpPr txBox="1"/>
          <p:nvPr/>
        </p:nvSpPr>
        <p:spPr>
          <a:xfrm>
            <a:off x="228600" y="4038600"/>
            <a:ext cx="2057400" cy="2246769"/>
          </a:xfrm>
          <a:prstGeom prst="rect">
            <a:avLst/>
          </a:prstGeom>
          <a:solidFill>
            <a:schemeClr val="accent6">
              <a:lumMod val="20000"/>
              <a:lumOff val="80000"/>
            </a:schemeClr>
          </a:solidFill>
        </p:spPr>
        <p:txBody>
          <a:bodyPr wrap="square" rtlCol="0">
            <a:spAutoFit/>
          </a:bodyPr>
          <a:lstStyle/>
          <a:p>
            <a:r>
              <a:rPr lang="en-US" sz="1400" b="1" u="sng" dirty="0" smtClean="0">
                <a:latin typeface="Calibri" pitchFamily="34" charset="0"/>
              </a:rPr>
              <a:t>Download Excel </a:t>
            </a:r>
            <a:endParaRPr lang="en-US" sz="1400" b="1" u="sng" dirty="0">
              <a:latin typeface="Calibri" pitchFamily="34" charset="0"/>
            </a:endParaRPr>
          </a:p>
          <a:p>
            <a:pPr>
              <a:buFont typeface="Wingdings" pitchFamily="2" charset="2"/>
              <a:buChar char="q"/>
            </a:pPr>
            <a:r>
              <a:rPr lang="en-US" sz="1400" dirty="0" smtClean="0">
                <a:latin typeface="Calibri" pitchFamily="34" charset="0"/>
              </a:rPr>
              <a:t> Go to Production detail tab . </a:t>
            </a:r>
          </a:p>
          <a:p>
            <a:pPr>
              <a:buFont typeface="Wingdings" pitchFamily="2" charset="2"/>
              <a:buChar char="q"/>
            </a:pPr>
            <a:r>
              <a:rPr lang="en-US" sz="1400" dirty="0" smtClean="0">
                <a:latin typeface="Calibri" pitchFamily="34" charset="0"/>
              </a:rPr>
              <a:t> Download the excel template using "</a:t>
            </a:r>
            <a:r>
              <a:rPr lang="en-US" sz="1400" b="1" dirty="0" smtClean="0">
                <a:latin typeface="Calibri" pitchFamily="34" charset="0"/>
              </a:rPr>
              <a:t>Download template</a:t>
            </a:r>
            <a:r>
              <a:rPr lang="en-US" sz="1400" dirty="0" smtClean="0">
                <a:latin typeface="Calibri" pitchFamily="34" charset="0"/>
              </a:rPr>
              <a:t>". (The template contains employee &amp; role details from the Resource Details tab)</a:t>
            </a:r>
          </a:p>
        </p:txBody>
      </p:sp>
      <p:sp>
        <p:nvSpPr>
          <p:cNvPr id="11" name="TextBox 10"/>
          <p:cNvSpPr txBox="1"/>
          <p:nvPr/>
        </p:nvSpPr>
        <p:spPr>
          <a:xfrm>
            <a:off x="3048000" y="3352800"/>
            <a:ext cx="2514600" cy="2031325"/>
          </a:xfrm>
          <a:prstGeom prst="rect">
            <a:avLst/>
          </a:prstGeom>
          <a:solidFill>
            <a:schemeClr val="accent2">
              <a:lumMod val="40000"/>
              <a:lumOff val="60000"/>
            </a:schemeClr>
          </a:solidFill>
        </p:spPr>
        <p:txBody>
          <a:bodyPr wrap="square" rtlCol="0">
            <a:spAutoFit/>
          </a:bodyPr>
          <a:lstStyle/>
          <a:p>
            <a:r>
              <a:rPr lang="en-US" sz="1400" b="1" u="sng" dirty="0" smtClean="0">
                <a:latin typeface="Calibri" pitchFamily="34" charset="0"/>
              </a:rPr>
              <a:t>Fill in the data</a:t>
            </a:r>
            <a:endParaRPr lang="en-US" sz="1400" dirty="0" smtClean="0">
              <a:latin typeface="Calibri" pitchFamily="34" charset="0"/>
            </a:endParaRPr>
          </a:p>
          <a:p>
            <a:pPr>
              <a:buFont typeface="Wingdings" pitchFamily="2" charset="2"/>
              <a:buChar char="q"/>
            </a:pPr>
            <a:r>
              <a:rPr lang="en-US" sz="1400" dirty="0" smtClean="0">
                <a:latin typeface="Calibri" pitchFamily="34" charset="0"/>
              </a:rPr>
              <a:t>Employee details (</a:t>
            </a:r>
            <a:r>
              <a:rPr lang="en-US" sz="1400" dirty="0" err="1" smtClean="0">
                <a:latin typeface="Calibri" pitchFamily="34" charset="0"/>
              </a:rPr>
              <a:t>ie</a:t>
            </a:r>
            <a:r>
              <a:rPr lang="en-US" sz="1400" dirty="0" smtClean="0">
                <a:latin typeface="Calibri" pitchFamily="34" charset="0"/>
              </a:rPr>
              <a:t> name , code and role ) will already be present in the excel. Users require to fill in the other data and save the excel . </a:t>
            </a:r>
            <a:endParaRPr lang="en-US" sz="1400" dirty="0">
              <a:latin typeface="Calibri" pitchFamily="34" charset="0"/>
            </a:endParaRPr>
          </a:p>
          <a:p>
            <a:pPr>
              <a:buFont typeface="Wingdings" pitchFamily="2" charset="2"/>
              <a:buChar char="q"/>
            </a:pPr>
            <a:r>
              <a:rPr lang="en-US" sz="1400" b="1" dirty="0" smtClean="0">
                <a:latin typeface="Calibri" pitchFamily="34" charset="0"/>
              </a:rPr>
              <a:t>Users should avoid entering the employee code themselves as it can lead to errors.</a:t>
            </a:r>
            <a:endParaRPr lang="en-US" sz="1400" dirty="0" smtClean="0">
              <a:latin typeface="Calibri" pitchFamily="34" charset="0"/>
            </a:endParaRPr>
          </a:p>
        </p:txBody>
      </p:sp>
      <p:sp>
        <p:nvSpPr>
          <p:cNvPr id="17" name="Up Arrow 7"/>
          <p:cNvSpPr>
            <a:spLocks noChangeArrowheads="1"/>
          </p:cNvSpPr>
          <p:nvPr/>
        </p:nvSpPr>
        <p:spPr bwMode="auto">
          <a:xfrm rot="2760504">
            <a:off x="2325740" y="4496405"/>
            <a:ext cx="685800" cy="613470"/>
          </a:xfrm>
          <a:prstGeom prst="upArrow">
            <a:avLst>
              <a:gd name="adj1" fmla="val 50000"/>
              <a:gd name="adj2" fmla="val 50000"/>
            </a:avLst>
          </a:prstGeom>
          <a:solidFill>
            <a:srgbClr val="00B050"/>
          </a:solidFill>
          <a:ln w="9525" algn="ctr">
            <a:solidFill>
              <a:schemeClr val="tx1"/>
            </a:solidFill>
            <a:miter lim="800000"/>
            <a:headEnd/>
            <a:tailEnd/>
          </a:ln>
        </p:spPr>
        <p:txBody>
          <a:bodyPr>
            <a:spAutoFit/>
          </a:bodyPr>
          <a:lstStyle/>
          <a:p>
            <a:endParaRPr lang="en-US" sz="2400"/>
          </a:p>
        </p:txBody>
      </p:sp>
      <p:sp>
        <p:nvSpPr>
          <p:cNvPr id="18" name="Up Arrow 7"/>
          <p:cNvSpPr>
            <a:spLocks noChangeArrowheads="1"/>
          </p:cNvSpPr>
          <p:nvPr/>
        </p:nvSpPr>
        <p:spPr bwMode="auto">
          <a:xfrm rot="7041613">
            <a:off x="5649713" y="4405977"/>
            <a:ext cx="685800" cy="613470"/>
          </a:xfrm>
          <a:prstGeom prst="upArrow">
            <a:avLst>
              <a:gd name="adj1" fmla="val 50000"/>
              <a:gd name="adj2" fmla="val 50000"/>
            </a:avLst>
          </a:prstGeom>
          <a:solidFill>
            <a:srgbClr val="00B050"/>
          </a:solidFill>
          <a:ln w="9525" algn="ctr">
            <a:solidFill>
              <a:schemeClr val="tx1"/>
            </a:solidFill>
            <a:miter lim="800000"/>
            <a:headEnd/>
            <a:tailEnd/>
          </a:ln>
        </p:spPr>
        <p:txBody>
          <a:bodyPr>
            <a:spAutoFit/>
          </a:bodyPr>
          <a:lstStyle/>
          <a:p>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VARSHA\Desktop\DSS snap shots\DSS snap shots\DSS_exit1.JPG"/>
          <p:cNvPicPr>
            <a:picLocks noChangeAspect="1" noChangeArrowheads="1"/>
          </p:cNvPicPr>
          <p:nvPr/>
        </p:nvPicPr>
        <p:blipFill>
          <a:blip r:embed="rId2" cstate="print"/>
          <a:srcRect/>
          <a:stretch>
            <a:fillRect/>
          </a:stretch>
        </p:blipFill>
        <p:spPr bwMode="auto">
          <a:xfrm>
            <a:off x="304800" y="1524000"/>
            <a:ext cx="4724400" cy="3790950"/>
          </a:xfrm>
          <a:prstGeom prst="rect">
            <a:avLst/>
          </a:prstGeom>
          <a:noFill/>
          <a:ln w="9525">
            <a:noFill/>
            <a:miter lim="800000"/>
            <a:headEnd/>
            <a:tailEnd/>
          </a:ln>
        </p:spPr>
      </p:pic>
      <p:pic>
        <p:nvPicPr>
          <p:cNvPr id="34820" name="Picture 4"/>
          <p:cNvPicPr>
            <a:picLocks noChangeAspect="1" noChangeArrowheads="1"/>
          </p:cNvPicPr>
          <p:nvPr/>
        </p:nvPicPr>
        <p:blipFill>
          <a:blip r:embed="rId3" cstate="print"/>
          <a:srcRect/>
          <a:stretch>
            <a:fillRect/>
          </a:stretch>
        </p:blipFill>
        <p:spPr bwMode="auto">
          <a:xfrm>
            <a:off x="1066800" y="5181600"/>
            <a:ext cx="7513638" cy="857250"/>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16388" name="Title 4"/>
          <p:cNvSpPr>
            <a:spLocks noGrp="1" noChangeArrowheads="1"/>
          </p:cNvSpPr>
          <p:nvPr>
            <p:ph type="title"/>
          </p:nvPr>
        </p:nvSpPr>
        <p:spPr/>
        <p:txBody>
          <a:bodyPr/>
          <a:lstStyle/>
          <a:p>
            <a:r>
              <a:rPr lang="en-US" sz="3600" dirty="0" smtClean="0">
                <a:latin typeface="Calibri" pitchFamily="34" charset="0"/>
                <a:ea typeface="Calibri" pitchFamily="34" charset="0"/>
                <a:cs typeface="Calibri" pitchFamily="34" charset="0"/>
              </a:rPr>
              <a:t>Exit and Resignations</a:t>
            </a:r>
            <a:endParaRPr lang="en-IN" sz="3600" dirty="0" smtClean="0">
              <a:latin typeface="Calibri" pitchFamily="34" charset="0"/>
              <a:ea typeface="Calibri" pitchFamily="34" charset="0"/>
              <a:cs typeface="Calibri" pitchFamily="34" charset="0"/>
            </a:endParaRPr>
          </a:p>
        </p:txBody>
      </p:sp>
      <p:sp>
        <p:nvSpPr>
          <p:cNvPr id="5" name="TextBox 4"/>
          <p:cNvSpPr txBox="1"/>
          <p:nvPr/>
        </p:nvSpPr>
        <p:spPr>
          <a:xfrm>
            <a:off x="4267200" y="2819400"/>
            <a:ext cx="3124200" cy="830997"/>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Following resignations, absconding issues- this form needs to be filled for records.</a:t>
            </a:r>
          </a:p>
        </p:txBody>
      </p:sp>
      <p:sp>
        <p:nvSpPr>
          <p:cNvPr id="16390" name="TextBox 5"/>
          <p:cNvSpPr txBox="1">
            <a:spLocks noChangeArrowheads="1"/>
          </p:cNvSpPr>
          <p:nvPr/>
        </p:nvSpPr>
        <p:spPr bwMode="auto">
          <a:xfrm>
            <a:off x="5486400" y="1600200"/>
            <a:ext cx="1981200" cy="461665"/>
          </a:xfrm>
          <a:prstGeom prst="rect">
            <a:avLst/>
          </a:prstGeom>
          <a:solidFill>
            <a:srgbClr val="FF0000"/>
          </a:solidFill>
          <a:ln w="9525">
            <a:noFill/>
            <a:miter lim="800000"/>
            <a:headEnd/>
            <a:tailEnd/>
          </a:ln>
        </p:spPr>
        <p:txBody>
          <a:bodyPr>
            <a:spAutoFit/>
          </a:bodyPr>
          <a:lstStyle/>
          <a:p>
            <a:r>
              <a:rPr lang="en-US" sz="1200" b="1" dirty="0">
                <a:latin typeface="Calibri" pitchFamily="34" charset="0"/>
              </a:rPr>
              <a:t>Needs to be created when resources exit a team</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600" dirty="0" smtClean="0">
                <a:latin typeface="Calibri" pitchFamily="34" charset="0"/>
                <a:ea typeface="Calibri" pitchFamily="34" charset="0"/>
                <a:cs typeface="Calibri" pitchFamily="34" charset="0"/>
              </a:rPr>
              <a:t>New Resource Request</a:t>
            </a:r>
            <a:endParaRPr lang="en-IN" sz="3600" dirty="0" smtClean="0">
              <a:latin typeface="Calibri" pitchFamily="34" charset="0"/>
              <a:ea typeface="Calibri" pitchFamily="34" charset="0"/>
              <a:cs typeface="Calibri" pitchFamily="34" charset="0"/>
            </a:endParaRPr>
          </a:p>
        </p:txBody>
      </p:sp>
      <p:pic>
        <p:nvPicPr>
          <p:cNvPr id="17411" name="Picture 2" descr="C:\Users\VARSHA\Desktop\DSS snap shots\DSS snap shots\DSS_Resource Request.JPG"/>
          <p:cNvPicPr>
            <a:picLocks noChangeAspect="1" noChangeArrowheads="1"/>
          </p:cNvPicPr>
          <p:nvPr/>
        </p:nvPicPr>
        <p:blipFill>
          <a:blip r:embed="rId2" cstate="print"/>
          <a:srcRect/>
          <a:stretch>
            <a:fillRect/>
          </a:stretch>
        </p:blipFill>
        <p:spPr bwMode="auto">
          <a:xfrm>
            <a:off x="381000" y="1524000"/>
            <a:ext cx="8467725" cy="3952875"/>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1371600" y="5334000"/>
            <a:ext cx="7056438" cy="685800"/>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5" name="TextBox 4"/>
          <p:cNvSpPr txBox="1"/>
          <p:nvPr/>
        </p:nvSpPr>
        <p:spPr>
          <a:xfrm>
            <a:off x="4114800" y="4114800"/>
            <a:ext cx="3124200" cy="830997"/>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New resources needed: </a:t>
            </a:r>
            <a:r>
              <a:rPr lang="en-US" sz="1600" dirty="0" err="1">
                <a:ln w="18415" cmpd="sng">
                  <a:solidFill>
                    <a:srgbClr val="FFFFFF"/>
                  </a:solidFill>
                  <a:prstDash val="solid"/>
                </a:ln>
                <a:solidFill>
                  <a:srgbClr val="FFFFFF"/>
                </a:solidFill>
                <a:latin typeface="Calibri" pitchFamily="34" charset="0"/>
              </a:rPr>
              <a:t>nos</a:t>
            </a:r>
            <a:r>
              <a:rPr lang="en-US" sz="1600" dirty="0">
                <a:ln w="18415" cmpd="sng">
                  <a:solidFill>
                    <a:srgbClr val="FFFFFF"/>
                  </a:solidFill>
                  <a:prstDash val="solid"/>
                </a:ln>
                <a:solidFill>
                  <a:srgbClr val="FFFFFF"/>
                </a:solidFill>
                <a:latin typeface="Calibri" pitchFamily="34" charset="0"/>
              </a:rPr>
              <a:t>, joining date preferred. HR signoff will be done post this form is filled.</a:t>
            </a:r>
          </a:p>
        </p:txBody>
      </p:sp>
      <p:sp>
        <p:nvSpPr>
          <p:cNvPr id="17414" name="TextBox 5"/>
          <p:cNvSpPr txBox="1">
            <a:spLocks noChangeArrowheads="1"/>
          </p:cNvSpPr>
          <p:nvPr/>
        </p:nvSpPr>
        <p:spPr bwMode="auto">
          <a:xfrm>
            <a:off x="5410200" y="1905000"/>
            <a:ext cx="1981200" cy="461665"/>
          </a:xfrm>
          <a:prstGeom prst="rect">
            <a:avLst/>
          </a:prstGeom>
          <a:solidFill>
            <a:srgbClr val="FF0000"/>
          </a:solidFill>
          <a:ln w="9525">
            <a:noFill/>
            <a:miter lim="800000"/>
            <a:headEnd/>
            <a:tailEnd/>
          </a:ln>
        </p:spPr>
        <p:txBody>
          <a:bodyPr>
            <a:spAutoFit/>
          </a:bodyPr>
          <a:lstStyle/>
          <a:p>
            <a:r>
              <a:rPr lang="en-US" sz="1200" b="1" dirty="0">
                <a:latin typeface="Calibri" pitchFamily="34" charset="0"/>
              </a:rPr>
              <a:t>Needs to be created when new resources are needed</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Calibri" pitchFamily="34" charset="0"/>
              </a:rPr>
              <a:t>Deliverable tab </a:t>
            </a:r>
            <a:endParaRPr lang="en-US" sz="3600" dirty="0">
              <a:latin typeface="Calibri" pitchFamily="34" charset="0"/>
            </a:endParaRPr>
          </a:p>
        </p:txBody>
      </p:sp>
      <p:sp>
        <p:nvSpPr>
          <p:cNvPr id="6" name="TextBox 5"/>
          <p:cNvSpPr txBox="1"/>
          <p:nvPr/>
        </p:nvSpPr>
        <p:spPr>
          <a:xfrm>
            <a:off x="304800" y="1295400"/>
            <a:ext cx="8305800" cy="3631763"/>
          </a:xfrm>
          <a:prstGeom prst="rect">
            <a:avLst/>
          </a:prstGeom>
          <a:noFill/>
        </p:spPr>
        <p:txBody>
          <a:bodyPr wrap="square" rtlCol="0">
            <a:spAutoFit/>
          </a:bodyPr>
          <a:lstStyle/>
          <a:p>
            <a:r>
              <a:rPr lang="en-US" sz="1600" dirty="0" smtClean="0">
                <a:latin typeface="Calibri" pitchFamily="34" charset="0"/>
              </a:rPr>
              <a:t>Previously deliverables were entered once at the end of the month and the same data was used for the invoice. But now since weekly data and monthly </a:t>
            </a:r>
            <a:r>
              <a:rPr lang="en-US" sz="1600" b="1" dirty="0" smtClean="0">
                <a:latin typeface="Calibri" pitchFamily="34" charset="0"/>
              </a:rPr>
              <a:t>invoice</a:t>
            </a:r>
            <a:r>
              <a:rPr lang="en-US" sz="1600" dirty="0" smtClean="0">
                <a:latin typeface="Calibri" pitchFamily="34" charset="0"/>
              </a:rPr>
              <a:t> data has to be entered separately . </a:t>
            </a:r>
          </a:p>
          <a:p>
            <a:endParaRPr lang="en-US" sz="1600" dirty="0" smtClean="0">
              <a:latin typeface="Calibri" pitchFamily="34" charset="0"/>
            </a:endParaRPr>
          </a:p>
          <a:p>
            <a:r>
              <a:rPr lang="en-US" sz="1600" dirty="0" smtClean="0">
                <a:latin typeface="Calibri" pitchFamily="34" charset="0"/>
              </a:rPr>
              <a:t>Deliverable tab now has 2 tabs . </a:t>
            </a:r>
          </a:p>
          <a:p>
            <a:endParaRPr lang="en-US" sz="1600" dirty="0" smtClean="0">
              <a:latin typeface="Calibri" pitchFamily="34" charset="0"/>
            </a:endParaRPr>
          </a:p>
          <a:p>
            <a:pPr>
              <a:buFont typeface="Wingdings" pitchFamily="2" charset="2"/>
              <a:buChar char="ü"/>
            </a:pPr>
            <a:r>
              <a:rPr lang="en-US" sz="1600" dirty="0" smtClean="0">
                <a:latin typeface="Calibri" pitchFamily="34" charset="0"/>
              </a:rPr>
              <a:t> </a:t>
            </a:r>
            <a:r>
              <a:rPr lang="en-US" sz="1600" b="1" dirty="0" smtClean="0">
                <a:latin typeface="Calibri" pitchFamily="34" charset="0"/>
              </a:rPr>
              <a:t>Data tab </a:t>
            </a:r>
            <a:r>
              <a:rPr lang="en-US" sz="1600" dirty="0" smtClean="0">
                <a:latin typeface="Calibri" pitchFamily="34" charset="0"/>
              </a:rPr>
              <a:t>- Data tab is to be used to add weekly deliverable details </a:t>
            </a:r>
            <a:r>
              <a:rPr lang="en-US" sz="1600" dirty="0" err="1" smtClean="0">
                <a:latin typeface="Calibri" pitchFamily="34" charset="0"/>
              </a:rPr>
              <a:t>ie</a:t>
            </a:r>
            <a:r>
              <a:rPr lang="en-US" sz="1600" dirty="0" smtClean="0">
                <a:latin typeface="Calibri" pitchFamily="34" charset="0"/>
              </a:rPr>
              <a:t> weekly numbers delivered to the client or weekly production numbers . This data is </a:t>
            </a:r>
            <a:r>
              <a:rPr lang="en-US" sz="1600" b="1" dirty="0" smtClean="0">
                <a:solidFill>
                  <a:srgbClr val="FF0000"/>
                </a:solidFill>
                <a:latin typeface="Calibri" pitchFamily="34" charset="0"/>
              </a:rPr>
              <a:t>not used </a:t>
            </a:r>
            <a:r>
              <a:rPr lang="en-US" sz="1600" dirty="0" smtClean="0">
                <a:latin typeface="Calibri" pitchFamily="34" charset="0"/>
              </a:rPr>
              <a:t>for invoice process. </a:t>
            </a:r>
          </a:p>
          <a:p>
            <a:pPr>
              <a:buFont typeface="Wingdings" pitchFamily="2" charset="2"/>
              <a:buChar char="ü"/>
            </a:pPr>
            <a:endParaRPr lang="en-US" sz="1600" dirty="0" smtClean="0">
              <a:latin typeface="Calibri" pitchFamily="34" charset="0"/>
            </a:endParaRPr>
          </a:p>
          <a:p>
            <a:pPr>
              <a:buFont typeface="Wingdings" pitchFamily="2" charset="2"/>
              <a:buChar char="ü"/>
            </a:pPr>
            <a:r>
              <a:rPr lang="en-US" sz="1600" b="1" dirty="0" smtClean="0">
                <a:latin typeface="Calibri" pitchFamily="34" charset="0"/>
              </a:rPr>
              <a:t> Invoices tab – </a:t>
            </a:r>
            <a:r>
              <a:rPr lang="en-US" sz="1600" dirty="0" smtClean="0">
                <a:latin typeface="Calibri" pitchFamily="34" charset="0"/>
              </a:rPr>
              <a:t>Invoice tab is to be used to add the billing data for the particular month for </a:t>
            </a:r>
            <a:r>
              <a:rPr lang="en-US" sz="1600" b="1" dirty="0" smtClean="0">
                <a:solidFill>
                  <a:srgbClr val="FF0000"/>
                </a:solidFill>
                <a:latin typeface="Calibri" pitchFamily="34" charset="0"/>
              </a:rPr>
              <a:t>the invoicing process used by finance </a:t>
            </a:r>
            <a:r>
              <a:rPr lang="en-US" sz="1600" dirty="0" smtClean="0">
                <a:latin typeface="Calibri" pitchFamily="34" charset="0"/>
              </a:rPr>
              <a:t>. This has to be entered at the end of every month . Notifications and alerts will be created only for the invoice data. </a:t>
            </a:r>
          </a:p>
          <a:p>
            <a:pPr>
              <a:buFont typeface="Arial" pitchFamily="34" charset="0"/>
              <a:buChar char="•"/>
            </a:pP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229600" cy="685800"/>
          </a:xfrm>
        </p:spPr>
        <p:txBody>
          <a:bodyPr>
            <a:normAutofit/>
          </a:bodyPr>
          <a:lstStyle/>
          <a:p>
            <a:pPr algn="l"/>
            <a:r>
              <a:rPr lang="en-US" sz="3600" dirty="0" smtClean="0">
                <a:latin typeface="Calibri" pitchFamily="34" charset="0"/>
              </a:rPr>
              <a:t>Creating a Deliverable Data Record</a:t>
            </a:r>
            <a:endParaRPr lang="en-US" sz="3600" dirty="0">
              <a:latin typeface="Calibri"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304800" y="1066800"/>
            <a:ext cx="7680960" cy="4800600"/>
          </a:xfrm>
          <a:prstGeom prst="rect">
            <a:avLst/>
          </a:prstGeom>
          <a:noFill/>
          <a:ln w="9525">
            <a:noFill/>
            <a:miter lim="800000"/>
            <a:headEnd/>
            <a:tailEnd/>
          </a:ln>
          <a:effectLst/>
        </p:spPr>
      </p:pic>
      <p:sp>
        <p:nvSpPr>
          <p:cNvPr id="6" name="Rectangle 5"/>
          <p:cNvSpPr/>
          <p:nvPr/>
        </p:nvSpPr>
        <p:spPr>
          <a:xfrm>
            <a:off x="5257800" y="5486400"/>
            <a:ext cx="3276600" cy="6752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Enter data for a Month/Year &amp; Click Save.</a:t>
            </a:r>
            <a:endParaRPr lang="en-US" sz="1600" dirty="0">
              <a:latin typeface="Calibri" pitchFamily="34" charset="0"/>
            </a:endParaRPr>
          </a:p>
        </p:txBody>
      </p:sp>
      <p:sp>
        <p:nvSpPr>
          <p:cNvPr id="8" name="Rectangle 7"/>
          <p:cNvSpPr/>
          <p:nvPr/>
        </p:nvSpPr>
        <p:spPr>
          <a:xfrm>
            <a:off x="914400" y="2590800"/>
            <a:ext cx="1371600" cy="1219200"/>
          </a:xfrm>
          <a:prstGeom prst="rect">
            <a:avLst/>
          </a:prstGeom>
          <a:solidFill>
            <a:schemeClr val="bg2">
              <a:lumMod val="20000"/>
              <a:lumOff val="80000"/>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4953000"/>
            <a:ext cx="3276600" cy="1569660"/>
          </a:xfrm>
          <a:prstGeom prst="rect">
            <a:avLst/>
          </a:prstGeom>
          <a:solidFill>
            <a:srgbClr val="7030A0"/>
          </a:solidFill>
        </p:spPr>
        <p:txBody>
          <a:bodyPr wrap="square" rtlCol="0">
            <a:spAutoFit/>
          </a:bodyPr>
          <a:lstStyle/>
          <a:p>
            <a:r>
              <a:rPr lang="en-US" sz="1600" dirty="0" smtClean="0">
                <a:solidFill>
                  <a:schemeClr val="bg1"/>
                </a:solidFill>
                <a:latin typeface="Calibri" pitchFamily="34" charset="0"/>
              </a:rPr>
              <a:t>Deliverable record to be created  once at the beginning of every month. On clicking “save” a record is created – under this record weekly data is entered every week for each month.</a:t>
            </a:r>
            <a:endParaRPr lang="en-US" sz="16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990600"/>
            <a:ext cx="8534400" cy="5562600"/>
          </a:xfrm>
          <a:prstGeom prst="rect">
            <a:avLst/>
          </a:prstGeom>
          <a:noFill/>
          <a:ln w="9525">
            <a:noFill/>
            <a:miter lim="800000"/>
            <a:headEnd/>
            <a:tailEnd/>
          </a:ln>
          <a:effectLst/>
        </p:spPr>
      </p:pic>
      <p:sp>
        <p:nvSpPr>
          <p:cNvPr id="6" name="Rectangle 5"/>
          <p:cNvSpPr/>
          <p:nvPr/>
        </p:nvSpPr>
        <p:spPr>
          <a:xfrm>
            <a:off x="4953000" y="5486400"/>
            <a:ext cx="3352800" cy="7514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INVOICE tab is used to fill in data at the time of invoicing only.</a:t>
            </a:r>
            <a:endParaRPr lang="en-US" sz="1600" dirty="0">
              <a:latin typeface="Calibri" pitchFamily="34" charset="0"/>
            </a:endParaRPr>
          </a:p>
        </p:txBody>
      </p:sp>
      <p:sp>
        <p:nvSpPr>
          <p:cNvPr id="7" name="Rectangle 6"/>
          <p:cNvSpPr/>
          <p:nvPr/>
        </p:nvSpPr>
        <p:spPr>
          <a:xfrm>
            <a:off x="2819400" y="2590800"/>
            <a:ext cx="1032640" cy="228600"/>
          </a:xfrm>
          <a:prstGeom prst="rect">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05400" y="4876800"/>
            <a:ext cx="3048000" cy="5228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DATA tab is used to fill weekly data.</a:t>
            </a:r>
            <a:endParaRPr lang="en-US" sz="1600" dirty="0">
              <a:latin typeface="Calibri" pitchFamily="34" charset="0"/>
            </a:endParaRPr>
          </a:p>
        </p:txBody>
      </p:sp>
      <p:sp>
        <p:nvSpPr>
          <p:cNvPr id="9" name="TextBox 8"/>
          <p:cNvSpPr txBox="1"/>
          <p:nvPr/>
        </p:nvSpPr>
        <p:spPr>
          <a:xfrm>
            <a:off x="3276600" y="4038600"/>
            <a:ext cx="4495800" cy="615553"/>
          </a:xfrm>
          <a:prstGeom prst="rect">
            <a:avLst/>
          </a:prstGeom>
          <a:solidFill>
            <a:srgbClr val="7030A0"/>
          </a:solidFill>
        </p:spPr>
        <p:txBody>
          <a:bodyPr wrap="square" rtlCol="0">
            <a:spAutoFit/>
          </a:bodyPr>
          <a:lstStyle/>
          <a:p>
            <a:r>
              <a:rPr lang="en-US" sz="1600" dirty="0" smtClean="0">
                <a:solidFill>
                  <a:schemeClr val="bg1"/>
                </a:solidFill>
                <a:latin typeface="Calibri" pitchFamily="34" charset="0"/>
              </a:rPr>
              <a:t>Once a delivery record is created select the appropriate tab to enter data</a:t>
            </a:r>
            <a:r>
              <a:rPr lang="en-US" dirty="0" smtClean="0">
                <a:solidFill>
                  <a:schemeClr val="bg1"/>
                </a:solidFill>
                <a:latin typeface="Calibri" pitchFamily="34" charset="0"/>
              </a:rPr>
              <a:t>. </a:t>
            </a:r>
            <a:endParaRPr lang="en-US"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dirty="0" smtClean="0">
                <a:solidFill>
                  <a:schemeClr val="tx1"/>
                </a:solidFill>
                <a:latin typeface="Calibri" pitchFamily="34" charset="0"/>
              </a:rPr>
              <a:t>Data tab</a:t>
            </a:r>
            <a:endParaRPr lang="en-US" sz="3600" dirty="0">
              <a:solidFill>
                <a:schemeClr val="tx1"/>
              </a:solidFill>
              <a:latin typeface="Calibri" pitchFamily="34" charset="0"/>
            </a:endParaRPr>
          </a:p>
        </p:txBody>
      </p:sp>
      <p:sp>
        <p:nvSpPr>
          <p:cNvPr id="6" name="Content Placeholder 5"/>
          <p:cNvSpPr>
            <a:spLocks noGrp="1"/>
          </p:cNvSpPr>
          <p:nvPr>
            <p:ph idx="1"/>
          </p:nvPr>
        </p:nvSpPr>
        <p:spPr>
          <a:xfrm>
            <a:off x="457200" y="1600201"/>
            <a:ext cx="8229600" cy="2209800"/>
          </a:xfrm>
        </p:spPr>
        <p:txBody>
          <a:bodyPr>
            <a:normAutofit/>
          </a:bodyPr>
          <a:lstStyle/>
          <a:p>
            <a:pPr>
              <a:buFont typeface="Wingdings" pitchFamily="2" charset="2"/>
              <a:buChar char="ü"/>
            </a:pPr>
            <a:r>
              <a:rPr lang="en-US" sz="1600" dirty="0" smtClean="0">
                <a:latin typeface="Calibri" pitchFamily="34" charset="0"/>
              </a:rPr>
              <a:t>Data tab is to be used to add weekly deliverable details </a:t>
            </a:r>
            <a:r>
              <a:rPr lang="en-US" sz="1600" dirty="0" err="1" smtClean="0">
                <a:latin typeface="Calibri" pitchFamily="34" charset="0"/>
              </a:rPr>
              <a:t>ie</a:t>
            </a:r>
            <a:r>
              <a:rPr lang="en-US" sz="1600" dirty="0" smtClean="0">
                <a:latin typeface="Calibri" pitchFamily="34" charset="0"/>
              </a:rPr>
              <a:t> weekly numbers delivered to the client or weekly production numbers . </a:t>
            </a:r>
          </a:p>
          <a:p>
            <a:pPr>
              <a:buFont typeface="Wingdings" pitchFamily="2" charset="2"/>
              <a:buChar char="ü"/>
            </a:pPr>
            <a:r>
              <a:rPr lang="en-US" sz="1600" dirty="0" smtClean="0">
                <a:latin typeface="Calibri" pitchFamily="34" charset="0"/>
              </a:rPr>
              <a:t>User needs to enter data every week using this tab . (</a:t>
            </a:r>
            <a:r>
              <a:rPr lang="en-US" sz="1600" dirty="0" err="1" smtClean="0">
                <a:latin typeface="Calibri" pitchFamily="34" charset="0"/>
              </a:rPr>
              <a:t>ie</a:t>
            </a:r>
            <a:r>
              <a:rPr lang="en-US" sz="1600" dirty="0" smtClean="0">
                <a:latin typeface="Calibri" pitchFamily="34" charset="0"/>
              </a:rPr>
              <a:t> every Monday to enter data for previous week)</a:t>
            </a:r>
          </a:p>
          <a:p>
            <a:pPr>
              <a:buFont typeface="Wingdings" pitchFamily="2" charset="2"/>
              <a:buChar char="ü"/>
            </a:pPr>
            <a:r>
              <a:rPr lang="en-US" sz="1600" dirty="0" smtClean="0">
                <a:latin typeface="Calibri" pitchFamily="34" charset="0"/>
              </a:rPr>
              <a:t>No Notifications are created here.</a:t>
            </a:r>
          </a:p>
          <a:p>
            <a:pPr>
              <a:buFont typeface="Wingdings" pitchFamily="2" charset="2"/>
              <a:buChar char="ü"/>
            </a:pPr>
            <a:r>
              <a:rPr lang="en-US" sz="1600" dirty="0" smtClean="0">
                <a:latin typeface="Calibri" pitchFamily="34" charset="0"/>
              </a:rPr>
              <a:t>Deliverable Details Request will also not be created as before.</a:t>
            </a:r>
          </a:p>
          <a:p>
            <a:pPr>
              <a:buFont typeface="Wingdings" pitchFamily="2" charset="2"/>
              <a:buChar char="ü"/>
            </a:pPr>
            <a:r>
              <a:rPr lang="en-US" sz="1600" b="1" dirty="0" smtClean="0">
                <a:solidFill>
                  <a:srgbClr val="FF0000"/>
                </a:solidFill>
                <a:latin typeface="Calibri" pitchFamily="34" charset="0"/>
              </a:rPr>
              <a:t>This data is not used for invoice process.</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0" y="1143000"/>
            <a:ext cx="8229600" cy="5410200"/>
          </a:xfrm>
          <a:prstGeom prst="rect">
            <a:avLst/>
          </a:prstGeom>
          <a:noFill/>
          <a:ln w="9525">
            <a:noFill/>
            <a:miter lim="800000"/>
            <a:headEnd/>
            <a:tailEnd/>
          </a:ln>
          <a:effectLst/>
        </p:spPr>
      </p:pic>
      <p:sp>
        <p:nvSpPr>
          <p:cNvPr id="4" name="Title 3"/>
          <p:cNvSpPr>
            <a:spLocks noGrp="1"/>
          </p:cNvSpPr>
          <p:nvPr>
            <p:ph type="title"/>
          </p:nvPr>
        </p:nvSpPr>
        <p:spPr>
          <a:xfrm>
            <a:off x="381000" y="304800"/>
            <a:ext cx="8229600" cy="685800"/>
          </a:xfrm>
        </p:spPr>
        <p:txBody>
          <a:bodyPr>
            <a:normAutofit/>
          </a:bodyPr>
          <a:lstStyle/>
          <a:p>
            <a:pPr algn="l"/>
            <a:r>
              <a:rPr lang="en-US" sz="3600" dirty="0" smtClean="0">
                <a:latin typeface="Calibri" pitchFamily="34" charset="0"/>
              </a:rPr>
              <a:t>Creating a Deliverable Data Record</a:t>
            </a:r>
            <a:endParaRPr lang="en-US" sz="3600" dirty="0">
              <a:latin typeface="Calibri" pitchFamily="34" charset="0"/>
            </a:endParaRPr>
          </a:p>
        </p:txBody>
      </p:sp>
      <p:sp>
        <p:nvSpPr>
          <p:cNvPr id="6" name="Rectangle 5"/>
          <p:cNvSpPr/>
          <p:nvPr/>
        </p:nvSpPr>
        <p:spPr>
          <a:xfrm>
            <a:off x="4800600" y="5867400"/>
            <a:ext cx="3810000" cy="6752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In DATA tab, Click on Add button to Add data </a:t>
            </a:r>
            <a:endParaRPr lang="en-US" sz="1600" dirty="0">
              <a:latin typeface="Calibri" pitchFamily="34" charset="0"/>
            </a:endParaRPr>
          </a:p>
        </p:txBody>
      </p:sp>
      <p:sp>
        <p:nvSpPr>
          <p:cNvPr id="9" name="Rectangle 8"/>
          <p:cNvSpPr/>
          <p:nvPr/>
        </p:nvSpPr>
        <p:spPr>
          <a:xfrm>
            <a:off x="2971800" y="3048000"/>
            <a:ext cx="1303280" cy="228600"/>
          </a:xfrm>
          <a:prstGeom prst="rect">
            <a:avLst/>
          </a:prstGeom>
          <a:solidFill>
            <a:schemeClr val="accent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229600" cy="685800"/>
          </a:xfrm>
        </p:spPr>
        <p:txBody>
          <a:bodyPr>
            <a:normAutofit/>
          </a:bodyPr>
          <a:lstStyle/>
          <a:p>
            <a:pPr algn="l"/>
            <a:r>
              <a:rPr lang="en-US" sz="3600" dirty="0" smtClean="0">
                <a:latin typeface="Calibri" pitchFamily="34" charset="0"/>
              </a:rPr>
              <a:t>Creating a Deliverable Data Record</a:t>
            </a:r>
            <a:endParaRPr lang="en-US" sz="3600" dirty="0">
              <a:latin typeface="Calibri"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304800" y="1143000"/>
            <a:ext cx="8534400" cy="5410200"/>
          </a:xfrm>
          <a:prstGeom prst="rect">
            <a:avLst/>
          </a:prstGeom>
          <a:noFill/>
          <a:ln w="9525">
            <a:noFill/>
            <a:miter lim="800000"/>
            <a:headEnd/>
            <a:tailEnd/>
          </a:ln>
          <a:effectLst/>
        </p:spPr>
      </p:pic>
      <p:sp>
        <p:nvSpPr>
          <p:cNvPr id="7" name="Rectangle 6"/>
          <p:cNvSpPr/>
          <p:nvPr/>
        </p:nvSpPr>
        <p:spPr>
          <a:xfrm>
            <a:off x="6248400" y="5867400"/>
            <a:ext cx="2362200" cy="6752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Fill in data &amp; Save it</a:t>
            </a:r>
            <a:r>
              <a:rPr lang="en-US" dirty="0" smtClean="0"/>
              <a:t>.</a:t>
            </a:r>
            <a:endParaRPr lang="en-US" dirty="0"/>
          </a:p>
        </p:txBody>
      </p:sp>
      <p:sp>
        <p:nvSpPr>
          <p:cNvPr id="5" name="Rectangle 4"/>
          <p:cNvSpPr/>
          <p:nvPr/>
        </p:nvSpPr>
        <p:spPr>
          <a:xfrm>
            <a:off x="5867400" y="3352800"/>
            <a:ext cx="2362200" cy="121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Weekly date range to be given in date range</a:t>
            </a:r>
          </a:p>
          <a:p>
            <a:pPr algn="ct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2" cstate="print"/>
          <a:srcRect/>
          <a:stretch>
            <a:fillRect/>
          </a:stretch>
        </p:blipFill>
        <p:spPr bwMode="auto">
          <a:xfrm>
            <a:off x="381000" y="1447800"/>
            <a:ext cx="7848600" cy="2171700"/>
          </a:xfrm>
          <a:prstGeom prst="rect">
            <a:avLst/>
          </a:prstGeom>
          <a:noFill/>
          <a:ln w="9525">
            <a:noFill/>
            <a:miter lim="800000"/>
            <a:headEnd/>
            <a:tailEnd/>
          </a:ln>
          <a:effectLst>
            <a:prstShdw prst="shdw13" dist="53882" dir="13500000">
              <a:schemeClr val="bg2">
                <a:alpha val="50000"/>
              </a:schemeClr>
            </a:prstShdw>
          </a:effectLst>
        </p:spPr>
      </p:pic>
      <p:sp>
        <p:nvSpPr>
          <p:cNvPr id="3074" name="Title 1"/>
          <p:cNvSpPr>
            <a:spLocks noGrp="1"/>
          </p:cNvSpPr>
          <p:nvPr>
            <p:ph type="title"/>
          </p:nvPr>
        </p:nvSpPr>
        <p:spPr/>
        <p:txBody>
          <a:bodyPr/>
          <a:lstStyle/>
          <a:p>
            <a:pPr algn="l"/>
            <a:r>
              <a:rPr lang="en-US" sz="3600" dirty="0" smtClean="0">
                <a:latin typeface="Calibri" pitchFamily="34" charset="0"/>
                <a:ea typeface="Calibri" pitchFamily="34" charset="0"/>
                <a:cs typeface="Calibri" pitchFamily="34" charset="0"/>
              </a:rPr>
              <a:t>Creating a New Project</a:t>
            </a:r>
          </a:p>
        </p:txBody>
      </p:sp>
      <p:grpSp>
        <p:nvGrpSpPr>
          <p:cNvPr id="3075" name="Group 8"/>
          <p:cNvGrpSpPr>
            <a:grpSpLocks/>
          </p:cNvGrpSpPr>
          <p:nvPr/>
        </p:nvGrpSpPr>
        <p:grpSpPr bwMode="auto">
          <a:xfrm>
            <a:off x="2590800" y="2590800"/>
            <a:ext cx="1750828" cy="917079"/>
            <a:chOff x="2167690" y="5130908"/>
            <a:chExt cx="1981201" cy="777869"/>
          </a:xfrm>
        </p:grpSpPr>
        <p:sp>
          <p:nvSpPr>
            <p:cNvPr id="3079" name="Left Arrow 4"/>
            <p:cNvSpPr>
              <a:spLocks noChangeArrowheads="1"/>
            </p:cNvSpPr>
            <p:nvPr/>
          </p:nvSpPr>
          <p:spPr bwMode="auto">
            <a:xfrm>
              <a:off x="2167690" y="5130908"/>
              <a:ext cx="344905" cy="777869"/>
            </a:xfrm>
            <a:prstGeom prst="leftArrow">
              <a:avLst>
                <a:gd name="adj1" fmla="val 50000"/>
                <a:gd name="adj2" fmla="val 49999"/>
              </a:avLst>
            </a:prstGeom>
            <a:solidFill>
              <a:srgbClr val="00B050"/>
            </a:solidFill>
            <a:ln w="9525" algn="ctr">
              <a:solidFill>
                <a:schemeClr val="tx1"/>
              </a:solidFill>
              <a:miter lim="800000"/>
              <a:headEnd/>
              <a:tailEnd/>
            </a:ln>
          </p:spPr>
          <p:txBody>
            <a:bodyPr wrap="square">
              <a:spAutoFit/>
            </a:bodyPr>
            <a:lstStyle/>
            <a:p>
              <a:endParaRPr lang="en-US" sz="2400"/>
            </a:p>
          </p:txBody>
        </p:sp>
        <p:sp>
          <p:nvSpPr>
            <p:cNvPr id="6" name="TextBox 5"/>
            <p:cNvSpPr txBox="1"/>
            <p:nvPr/>
          </p:nvSpPr>
          <p:spPr>
            <a:xfrm>
              <a:off x="2598822" y="5260174"/>
              <a:ext cx="1550069" cy="496008"/>
            </a:xfrm>
            <a:prstGeom prst="rect">
              <a:avLst/>
            </a:prstGeom>
            <a:solidFill>
              <a:srgbClr val="7030A0"/>
            </a:solidFill>
            <a:ln>
              <a:solidFill>
                <a:schemeClr val="accent4"/>
              </a:solidFill>
            </a:ln>
          </p:spPr>
          <p:txBody>
            <a:bodyPr wrap="square">
              <a:spAutoFit/>
            </a:bodyPr>
            <a:lstStyle/>
            <a:p>
              <a:pPr>
                <a:defRPr/>
              </a:pPr>
              <a:r>
                <a:rPr lang="en-US" sz="1600" dirty="0">
                  <a:ln w="18415" cmpd="sng">
                    <a:solidFill>
                      <a:srgbClr val="FFFFFF"/>
                    </a:solidFill>
                    <a:prstDash val="solid"/>
                  </a:ln>
                  <a:solidFill>
                    <a:srgbClr val="FFFFFF"/>
                  </a:solidFill>
                  <a:latin typeface="Calibri" pitchFamily="34" charset="0"/>
                  <a:cs typeface="Calibri" pitchFamily="34" charset="0"/>
                </a:rPr>
                <a:t>Create a </a:t>
              </a:r>
            </a:p>
            <a:p>
              <a:pPr>
                <a:defRPr/>
              </a:pPr>
              <a:r>
                <a:rPr lang="en-US" sz="1600" dirty="0">
                  <a:ln w="18415" cmpd="sng">
                    <a:solidFill>
                      <a:srgbClr val="FFFFFF"/>
                    </a:solidFill>
                    <a:prstDash val="solid"/>
                  </a:ln>
                  <a:solidFill>
                    <a:srgbClr val="FFFFFF"/>
                  </a:solidFill>
                  <a:latin typeface="Calibri" pitchFamily="34" charset="0"/>
                  <a:cs typeface="Calibri" pitchFamily="34" charset="0"/>
                </a:rPr>
                <a:t>new project</a:t>
              </a:r>
            </a:p>
          </p:txBody>
        </p:sp>
      </p:grpSp>
      <p:sp>
        <p:nvSpPr>
          <p:cNvPr id="7" name="TextBox 6"/>
          <p:cNvSpPr txBox="1"/>
          <p:nvPr/>
        </p:nvSpPr>
        <p:spPr>
          <a:xfrm>
            <a:off x="457200" y="4191000"/>
            <a:ext cx="769620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Arial" pitchFamily="34" charset="0"/>
              <a:buChar char="•"/>
              <a:defRPr/>
            </a:pPr>
            <a:r>
              <a:rPr lang="en-US" sz="1600" b="1" dirty="0">
                <a:latin typeface="Calibri" pitchFamily="34" charset="0"/>
                <a:cs typeface="Calibri" pitchFamily="34" charset="0"/>
              </a:rPr>
              <a:t>Create a New Project that you are managing- Project name needs to be unique and each project is assigned a unique ID</a:t>
            </a:r>
          </a:p>
          <a:p>
            <a:pPr marL="342900" indent="-342900">
              <a:buFont typeface="Arial" pitchFamily="34" charset="0"/>
              <a:buChar char="•"/>
              <a:defRPr/>
            </a:pPr>
            <a:r>
              <a:rPr lang="en-US" sz="1600" b="1" dirty="0">
                <a:latin typeface="Calibri" pitchFamily="34" charset="0"/>
                <a:cs typeface="Calibri" pitchFamily="34" charset="0"/>
              </a:rPr>
              <a:t>Billable/Non-Billable distinction can be used for client driven projects and </a:t>
            </a:r>
            <a:r>
              <a:rPr lang="en-US" sz="1600" b="1" dirty="0" err="1">
                <a:latin typeface="Calibri" pitchFamily="34" charset="0"/>
                <a:cs typeface="Calibri" pitchFamily="34" charset="0"/>
              </a:rPr>
              <a:t>inhouse</a:t>
            </a:r>
            <a:r>
              <a:rPr lang="en-US" sz="1600" b="1" dirty="0">
                <a:latin typeface="Calibri" pitchFamily="34" charset="0"/>
                <a:cs typeface="Calibri" pitchFamily="34" charset="0"/>
              </a:rPr>
              <a:t> projects </a:t>
            </a:r>
            <a:r>
              <a:rPr lang="en-US" sz="1600" b="1" dirty="0" smtClean="0">
                <a:latin typeface="Calibri" pitchFamily="34" charset="0"/>
                <a:cs typeface="Calibri" pitchFamily="34" charset="0"/>
              </a:rPr>
              <a:t>respectively</a:t>
            </a:r>
          </a:p>
          <a:p>
            <a:pPr marL="342900" indent="-342900">
              <a:buFont typeface="Arial" pitchFamily="34" charset="0"/>
              <a:buChar char="•"/>
              <a:defRPr/>
            </a:pPr>
            <a:r>
              <a:rPr lang="en-US" sz="1600" b="1" dirty="0" smtClean="0">
                <a:solidFill>
                  <a:schemeClr val="tx1"/>
                </a:solidFill>
                <a:latin typeface="Calibri" pitchFamily="34" charset="0"/>
                <a:cs typeface="Calibri" pitchFamily="34" charset="0"/>
              </a:rPr>
              <a:t>Project status : Whether project is active or inactive requires to be added</a:t>
            </a:r>
            <a:endParaRPr lang="en-US" sz="1600" b="1" dirty="0">
              <a:solidFill>
                <a:schemeClr val="tx1"/>
              </a:solidFill>
              <a:latin typeface="Calibri" pitchFamily="34" charset="0"/>
              <a:cs typeface="Calibri" pitchFamily="34" charset="0"/>
            </a:endParaRPr>
          </a:p>
          <a:p>
            <a:pPr marL="342900" indent="-342900">
              <a:buFont typeface="Arial" pitchFamily="34" charset="0"/>
              <a:buChar char="•"/>
              <a:defRPr/>
            </a:pPr>
            <a:r>
              <a:rPr lang="en-US" sz="1600" b="1" dirty="0">
                <a:latin typeface="Calibri" pitchFamily="34" charset="0"/>
                <a:cs typeface="Calibri" pitchFamily="34" charset="0"/>
              </a:rPr>
              <a:t>Save the contents</a:t>
            </a:r>
          </a:p>
        </p:txBody>
      </p:sp>
      <p:sp>
        <p:nvSpPr>
          <p:cNvPr id="3077" name="TextBox 7"/>
          <p:cNvSpPr txBox="1">
            <a:spLocks noChangeArrowheads="1"/>
          </p:cNvSpPr>
          <p:nvPr/>
        </p:nvSpPr>
        <p:spPr bwMode="auto">
          <a:xfrm>
            <a:off x="6172200" y="3124200"/>
            <a:ext cx="1981200" cy="261938"/>
          </a:xfrm>
          <a:prstGeom prst="rect">
            <a:avLst/>
          </a:prstGeom>
          <a:solidFill>
            <a:srgbClr val="FF0000"/>
          </a:solidFill>
          <a:ln w="9525">
            <a:noFill/>
            <a:miter lim="800000"/>
            <a:headEnd/>
            <a:tailEnd/>
          </a:ln>
        </p:spPr>
        <p:txBody>
          <a:bodyPr>
            <a:spAutoFit/>
          </a:bodyPr>
          <a:lstStyle/>
          <a:p>
            <a:r>
              <a:rPr lang="en-US" sz="1100" b="1" dirty="0">
                <a:latin typeface="Calibri" pitchFamily="34" charset="0"/>
              </a:rPr>
              <a:t>One time filling needed</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229600" cy="685800"/>
          </a:xfrm>
        </p:spPr>
        <p:txBody>
          <a:bodyPr>
            <a:normAutofit/>
          </a:bodyPr>
          <a:lstStyle/>
          <a:p>
            <a:pPr algn="l"/>
            <a:r>
              <a:rPr lang="en-US" sz="3600" dirty="0" smtClean="0">
                <a:latin typeface="Calibri" pitchFamily="34" charset="0"/>
              </a:rPr>
              <a:t>Creating a Deliverable Data Record</a:t>
            </a:r>
            <a:endParaRPr lang="en-US" sz="3600" dirty="0">
              <a:latin typeface="Calibri" pitchFamily="34" charset="0"/>
            </a:endParaRPr>
          </a:p>
        </p:txBody>
      </p:sp>
      <p:sp>
        <p:nvSpPr>
          <p:cNvPr id="6" name="Rectangle 5"/>
          <p:cNvSpPr/>
          <p:nvPr/>
        </p:nvSpPr>
        <p:spPr>
          <a:xfrm>
            <a:off x="5334000" y="5867400"/>
            <a:ext cx="3276600" cy="6752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data for a Month/Year &amp; Click Save.</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28600" y="1143000"/>
            <a:ext cx="8458200" cy="5334000"/>
          </a:xfrm>
          <a:prstGeom prst="rect">
            <a:avLst/>
          </a:prstGeom>
          <a:noFill/>
          <a:ln w="9525">
            <a:noFill/>
            <a:miter lim="800000"/>
            <a:headEnd/>
            <a:tailEnd/>
          </a:ln>
          <a:effectLst/>
        </p:spPr>
      </p:pic>
      <p:sp>
        <p:nvSpPr>
          <p:cNvPr id="7" name="Rectangle 6"/>
          <p:cNvSpPr/>
          <p:nvPr/>
        </p:nvSpPr>
        <p:spPr>
          <a:xfrm>
            <a:off x="5181600" y="5867400"/>
            <a:ext cx="3429000" cy="6752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The panel on the left calculates the totals automatically.</a:t>
            </a:r>
            <a:endParaRPr lang="en-US" sz="1600" dirty="0">
              <a:latin typeface="Calibri" pitchFamily="34" charset="0"/>
            </a:endParaRPr>
          </a:p>
        </p:txBody>
      </p:sp>
      <p:sp>
        <p:nvSpPr>
          <p:cNvPr id="9" name="Rectangle 8"/>
          <p:cNvSpPr/>
          <p:nvPr/>
        </p:nvSpPr>
        <p:spPr>
          <a:xfrm>
            <a:off x="228600" y="4495800"/>
            <a:ext cx="1981200" cy="762000"/>
          </a:xfrm>
          <a:prstGeom prst="rect">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dirty="0" smtClean="0">
                <a:solidFill>
                  <a:schemeClr val="tx1"/>
                </a:solidFill>
                <a:latin typeface="Calibri" pitchFamily="34" charset="0"/>
              </a:rPr>
              <a:t>INVOICE tab</a:t>
            </a:r>
            <a:endParaRPr lang="en-US" sz="3600" dirty="0">
              <a:solidFill>
                <a:schemeClr val="tx1"/>
              </a:solidFill>
              <a:latin typeface="Calibri" pitchFamily="34" charset="0"/>
            </a:endParaRPr>
          </a:p>
        </p:txBody>
      </p:sp>
      <p:sp>
        <p:nvSpPr>
          <p:cNvPr id="6" name="Content Placeholder 5"/>
          <p:cNvSpPr>
            <a:spLocks noGrp="1"/>
          </p:cNvSpPr>
          <p:nvPr>
            <p:ph idx="1"/>
          </p:nvPr>
        </p:nvSpPr>
        <p:spPr>
          <a:xfrm>
            <a:off x="457200" y="1295400"/>
            <a:ext cx="8229600" cy="4525963"/>
          </a:xfrm>
        </p:spPr>
        <p:txBody>
          <a:bodyPr>
            <a:normAutofit/>
          </a:bodyPr>
          <a:lstStyle/>
          <a:p>
            <a:pPr>
              <a:buFont typeface="Wingdings" pitchFamily="2" charset="2"/>
              <a:buChar char="ü"/>
            </a:pPr>
            <a:r>
              <a:rPr lang="en-US" sz="1600" dirty="0" smtClean="0">
                <a:latin typeface="Calibri" pitchFamily="34" charset="0"/>
              </a:rPr>
              <a:t>Invoice tab is to be used to add the billing data of the project for the particular month for the </a:t>
            </a:r>
            <a:r>
              <a:rPr lang="en-US" sz="1600" b="1" dirty="0" smtClean="0">
                <a:solidFill>
                  <a:srgbClr val="FF0000"/>
                </a:solidFill>
                <a:latin typeface="Calibri" pitchFamily="34" charset="0"/>
              </a:rPr>
              <a:t>invoicing process used by finance </a:t>
            </a:r>
            <a:r>
              <a:rPr lang="en-US" sz="1600" dirty="0" smtClean="0">
                <a:latin typeface="Calibri" pitchFamily="34" charset="0"/>
              </a:rPr>
              <a:t>.</a:t>
            </a:r>
          </a:p>
          <a:p>
            <a:pPr>
              <a:buFont typeface="Wingdings" pitchFamily="2" charset="2"/>
              <a:buChar char="ü"/>
            </a:pPr>
            <a:r>
              <a:rPr lang="en-US" sz="1600" dirty="0" smtClean="0">
                <a:latin typeface="Calibri" pitchFamily="34" charset="0"/>
              </a:rPr>
              <a:t>User enters data once a month for Invoicing.</a:t>
            </a:r>
          </a:p>
          <a:p>
            <a:pPr>
              <a:buNone/>
            </a:pPr>
            <a:endParaRPr lang="en-US" sz="1600" dirty="0" smtClean="0">
              <a:latin typeface="Calibri" pitchFamily="34" charset="0"/>
            </a:endParaRPr>
          </a:p>
          <a:p>
            <a:pPr>
              <a:buNone/>
            </a:pPr>
            <a:r>
              <a:rPr lang="en-US" sz="1600" b="1" dirty="0" smtClean="0">
                <a:latin typeface="Calibri" pitchFamily="34" charset="0"/>
              </a:rPr>
              <a:t>Step 1</a:t>
            </a:r>
          </a:p>
          <a:p>
            <a:pPr>
              <a:buNone/>
            </a:pPr>
            <a:r>
              <a:rPr lang="en-US" sz="1600" dirty="0" smtClean="0">
                <a:latin typeface="Calibri" pitchFamily="34" charset="0"/>
              </a:rPr>
              <a:t>User creates an Excel file in a format expected by Finance &amp; stores it in </a:t>
            </a:r>
            <a:r>
              <a:rPr lang="en-US" sz="1600" b="1" dirty="0" smtClean="0">
                <a:latin typeface="Calibri" pitchFamily="34" charset="0"/>
                <a:hlinkClick r:id="rId2" action="ppaction://hlinkfile"/>
              </a:rPr>
              <a:t>\\fileserver\Delivery</a:t>
            </a:r>
            <a:r>
              <a:rPr lang="en-US" sz="1600" b="1" dirty="0" smtClean="0">
                <a:latin typeface="Calibri" pitchFamily="34" charset="0"/>
              </a:rPr>
              <a:t>&lt;&lt;Project&gt;&gt; folder</a:t>
            </a:r>
            <a:r>
              <a:rPr lang="en-US" sz="1600" dirty="0" smtClean="0">
                <a:latin typeface="Calibri" pitchFamily="34" charset="0"/>
              </a:rPr>
              <a:t>.</a:t>
            </a:r>
          </a:p>
          <a:p>
            <a:pPr>
              <a:buNone/>
            </a:pPr>
            <a:r>
              <a:rPr lang="en-US" sz="1600" dirty="0" smtClean="0">
                <a:latin typeface="Calibri" pitchFamily="34" charset="0"/>
              </a:rPr>
              <a:t>This location is entered in the Invoice tab.</a:t>
            </a:r>
          </a:p>
          <a:p>
            <a:pPr>
              <a:buNone/>
            </a:pPr>
            <a:r>
              <a:rPr lang="en-US" sz="1600" b="1" dirty="0" smtClean="0">
                <a:latin typeface="Calibri" pitchFamily="34" charset="0"/>
              </a:rPr>
              <a:t>Step 2</a:t>
            </a:r>
          </a:p>
          <a:p>
            <a:pPr>
              <a:buNone/>
            </a:pPr>
            <a:r>
              <a:rPr lang="en-US" sz="1600" dirty="0" smtClean="0">
                <a:latin typeface="Calibri" pitchFamily="34" charset="0"/>
              </a:rPr>
              <a:t>Select </a:t>
            </a:r>
            <a:r>
              <a:rPr lang="en-US" sz="1600" b="1" dirty="0" smtClean="0">
                <a:latin typeface="Calibri" pitchFamily="34" charset="0"/>
              </a:rPr>
              <a:t>invoice tab </a:t>
            </a:r>
            <a:r>
              <a:rPr lang="en-US" sz="1600" dirty="0" smtClean="0">
                <a:latin typeface="Calibri" pitchFamily="34" charset="0"/>
              </a:rPr>
              <a:t>and enter the required details . </a:t>
            </a:r>
          </a:p>
          <a:p>
            <a:pPr>
              <a:buNone/>
            </a:pPr>
            <a:r>
              <a:rPr lang="en-US" sz="1600" b="1" dirty="0" smtClean="0">
                <a:latin typeface="Calibri" pitchFamily="34" charset="0"/>
              </a:rPr>
              <a:t>Step 3 </a:t>
            </a:r>
          </a:p>
          <a:p>
            <a:pPr>
              <a:buNone/>
            </a:pPr>
            <a:r>
              <a:rPr lang="en-US" sz="1600" dirty="0" smtClean="0">
                <a:latin typeface="Calibri" pitchFamily="34" charset="0"/>
              </a:rPr>
              <a:t>Click on “</a:t>
            </a:r>
            <a:r>
              <a:rPr lang="en-US" sz="1600" b="1" dirty="0" smtClean="0">
                <a:latin typeface="Calibri" pitchFamily="34" charset="0"/>
              </a:rPr>
              <a:t>Generate Invoice</a:t>
            </a:r>
            <a:r>
              <a:rPr lang="en-US" sz="1600" dirty="0" smtClean="0">
                <a:latin typeface="Calibri" pitchFamily="34" charset="0"/>
              </a:rPr>
              <a:t>” to create Invoice request &amp; send a notification to Finance.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229600" cy="685800"/>
          </a:xfrm>
        </p:spPr>
        <p:txBody>
          <a:bodyPr>
            <a:normAutofit/>
          </a:bodyPr>
          <a:lstStyle/>
          <a:p>
            <a:pPr algn="l"/>
            <a:r>
              <a:rPr lang="en-US" sz="3600" dirty="0" smtClean="0">
                <a:latin typeface="Calibri" pitchFamily="34" charset="0"/>
              </a:rPr>
              <a:t>Creating an Invoice Record</a:t>
            </a:r>
            <a:endParaRPr lang="en-US" sz="3600" dirty="0">
              <a:latin typeface="Calibri"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457200" y="1143000"/>
            <a:ext cx="8229600" cy="5334000"/>
          </a:xfrm>
          <a:prstGeom prst="rect">
            <a:avLst/>
          </a:prstGeom>
          <a:noFill/>
          <a:ln w="9525">
            <a:noFill/>
            <a:miter lim="800000"/>
            <a:headEnd/>
            <a:tailEnd/>
          </a:ln>
          <a:effectLst/>
        </p:spPr>
      </p:pic>
      <p:sp>
        <p:nvSpPr>
          <p:cNvPr id="5" name="Rectangle 4"/>
          <p:cNvSpPr/>
          <p:nvPr/>
        </p:nvSpPr>
        <p:spPr>
          <a:xfrm>
            <a:off x="5181600" y="5867400"/>
            <a:ext cx="32766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Click on Add button to add data</a:t>
            </a:r>
            <a:endParaRPr lang="en-US" sz="1600" dirty="0">
              <a:latin typeface="Calibri" pitchFamily="34" charset="0"/>
            </a:endParaRPr>
          </a:p>
        </p:txBody>
      </p:sp>
      <p:sp>
        <p:nvSpPr>
          <p:cNvPr id="7" name="Rectangle 6"/>
          <p:cNvSpPr/>
          <p:nvPr/>
        </p:nvSpPr>
        <p:spPr>
          <a:xfrm>
            <a:off x="3124200" y="3124200"/>
            <a:ext cx="762000" cy="304800"/>
          </a:xfrm>
          <a:prstGeom prst="rect">
            <a:avLst/>
          </a:prstGeom>
          <a:solidFill>
            <a:schemeClr val="accent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81000" y="1143000"/>
            <a:ext cx="8458200" cy="5410200"/>
          </a:xfrm>
          <a:prstGeom prst="rect">
            <a:avLst/>
          </a:prstGeom>
          <a:noFill/>
          <a:ln w="9525">
            <a:noFill/>
            <a:miter lim="800000"/>
            <a:headEnd/>
            <a:tailEnd/>
          </a:ln>
          <a:effectLst/>
        </p:spPr>
      </p:pic>
      <p:sp>
        <p:nvSpPr>
          <p:cNvPr id="4" name="Title 3"/>
          <p:cNvSpPr>
            <a:spLocks noGrp="1"/>
          </p:cNvSpPr>
          <p:nvPr>
            <p:ph type="title"/>
          </p:nvPr>
        </p:nvSpPr>
        <p:spPr>
          <a:xfrm>
            <a:off x="228600" y="304800"/>
            <a:ext cx="8229600" cy="685800"/>
          </a:xfrm>
        </p:spPr>
        <p:txBody>
          <a:bodyPr>
            <a:normAutofit/>
          </a:bodyPr>
          <a:lstStyle/>
          <a:p>
            <a:pPr algn="l"/>
            <a:r>
              <a:rPr lang="en-US" sz="3600" dirty="0" smtClean="0">
                <a:latin typeface="Calibri" pitchFamily="34" charset="0"/>
              </a:rPr>
              <a:t>Creating an Invoice Record</a:t>
            </a:r>
            <a:endParaRPr lang="en-US" sz="3600" dirty="0">
              <a:latin typeface="Calibri" pitchFamily="34" charset="0"/>
            </a:endParaRPr>
          </a:p>
        </p:txBody>
      </p:sp>
      <p:sp>
        <p:nvSpPr>
          <p:cNvPr id="5" name="Rectangle 4"/>
          <p:cNvSpPr/>
          <p:nvPr/>
        </p:nvSpPr>
        <p:spPr>
          <a:xfrm>
            <a:off x="5943600" y="5867400"/>
            <a:ext cx="24384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Fill in data &amp; save it</a:t>
            </a:r>
            <a:r>
              <a:rPr lang="en-US" dirty="0" smtClean="0"/>
              <a:t>.</a:t>
            </a:r>
            <a:endParaRPr lang="en-US" dirty="0"/>
          </a:p>
        </p:txBody>
      </p:sp>
      <p:sp>
        <p:nvSpPr>
          <p:cNvPr id="9" name="Rectangle 8"/>
          <p:cNvSpPr/>
          <p:nvPr/>
        </p:nvSpPr>
        <p:spPr>
          <a:xfrm>
            <a:off x="5562600" y="5029200"/>
            <a:ext cx="3048000" cy="6752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User needs to enter the location of Excel file needed by Finance.</a:t>
            </a:r>
            <a:endParaRPr lang="en-US" sz="1600" dirty="0">
              <a:latin typeface="Calibri" pitchFamily="34" charset="0"/>
            </a:endParaRPr>
          </a:p>
        </p:txBody>
      </p:sp>
      <p:sp>
        <p:nvSpPr>
          <p:cNvPr id="10" name="Rectangle 9"/>
          <p:cNvSpPr/>
          <p:nvPr/>
        </p:nvSpPr>
        <p:spPr>
          <a:xfrm>
            <a:off x="3429000" y="4343400"/>
            <a:ext cx="2209800" cy="228600"/>
          </a:xfrm>
          <a:prstGeom prst="rect">
            <a:avLst/>
          </a:prstGeom>
          <a:solidFill>
            <a:schemeClr val="accent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04800" y="1066800"/>
            <a:ext cx="8610600" cy="5257800"/>
          </a:xfrm>
          <a:prstGeom prst="rect">
            <a:avLst/>
          </a:prstGeom>
          <a:noFill/>
          <a:ln w="9525">
            <a:noFill/>
            <a:miter lim="800000"/>
            <a:headEnd/>
            <a:tailEnd/>
          </a:ln>
          <a:effectLst/>
        </p:spPr>
      </p:pic>
      <p:sp>
        <p:nvSpPr>
          <p:cNvPr id="4" name="Title 3"/>
          <p:cNvSpPr>
            <a:spLocks noGrp="1"/>
          </p:cNvSpPr>
          <p:nvPr>
            <p:ph type="title"/>
          </p:nvPr>
        </p:nvSpPr>
        <p:spPr>
          <a:xfrm>
            <a:off x="304800" y="228600"/>
            <a:ext cx="8229600" cy="685800"/>
          </a:xfrm>
        </p:spPr>
        <p:txBody>
          <a:bodyPr>
            <a:normAutofit/>
          </a:bodyPr>
          <a:lstStyle/>
          <a:p>
            <a:pPr algn="l"/>
            <a:r>
              <a:rPr lang="en-US" sz="3600" dirty="0" smtClean="0">
                <a:latin typeface="Calibri" pitchFamily="34" charset="0"/>
              </a:rPr>
              <a:t>Creating an Invoice Record</a:t>
            </a:r>
            <a:endParaRPr lang="en-US" sz="3600" dirty="0">
              <a:latin typeface="Calibri" pitchFamily="34" charset="0"/>
            </a:endParaRPr>
          </a:p>
        </p:txBody>
      </p:sp>
      <p:sp>
        <p:nvSpPr>
          <p:cNvPr id="5" name="Rectangle 4"/>
          <p:cNvSpPr/>
          <p:nvPr/>
        </p:nvSpPr>
        <p:spPr>
          <a:xfrm>
            <a:off x="4648200" y="5334000"/>
            <a:ext cx="3962400" cy="838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Click Generate Invoice to generate the Invoice.</a:t>
            </a:r>
          </a:p>
          <a:p>
            <a:pPr algn="ctr"/>
            <a:r>
              <a:rPr lang="en-US" sz="1600" dirty="0" smtClean="0">
                <a:latin typeface="Calibri" pitchFamily="34" charset="0"/>
              </a:rPr>
              <a:t>A notification is sent to the Finance.</a:t>
            </a:r>
            <a:endParaRPr lang="en-US" sz="1600" dirty="0">
              <a:latin typeface="Calibri" pitchFamily="34" charset="0"/>
            </a:endParaRPr>
          </a:p>
        </p:txBody>
      </p:sp>
      <p:sp>
        <p:nvSpPr>
          <p:cNvPr id="6" name="Rectangle 5"/>
          <p:cNvSpPr/>
          <p:nvPr/>
        </p:nvSpPr>
        <p:spPr>
          <a:xfrm>
            <a:off x="3810000" y="3048000"/>
            <a:ext cx="762000" cy="304800"/>
          </a:xfrm>
          <a:prstGeom prst="rect">
            <a:avLst/>
          </a:prstGeom>
          <a:solidFill>
            <a:schemeClr val="accent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381000" y="1143000"/>
            <a:ext cx="8458200" cy="5105400"/>
          </a:xfrm>
          <a:prstGeom prst="rect">
            <a:avLst/>
          </a:prstGeom>
          <a:noFill/>
          <a:ln w="9525">
            <a:noFill/>
            <a:miter lim="800000"/>
            <a:headEnd/>
            <a:tailEnd/>
          </a:ln>
          <a:effectLst/>
        </p:spPr>
      </p:pic>
      <p:sp>
        <p:nvSpPr>
          <p:cNvPr id="4" name="Title 3"/>
          <p:cNvSpPr>
            <a:spLocks noGrp="1"/>
          </p:cNvSpPr>
          <p:nvPr>
            <p:ph type="title"/>
          </p:nvPr>
        </p:nvSpPr>
        <p:spPr>
          <a:xfrm>
            <a:off x="228600" y="228600"/>
            <a:ext cx="8229600" cy="685800"/>
          </a:xfrm>
        </p:spPr>
        <p:txBody>
          <a:bodyPr>
            <a:normAutofit/>
          </a:bodyPr>
          <a:lstStyle/>
          <a:p>
            <a:pPr algn="l"/>
            <a:r>
              <a:rPr lang="en-US" sz="3600" dirty="0" smtClean="0">
                <a:latin typeface="Calibri" pitchFamily="34" charset="0"/>
              </a:rPr>
              <a:t>Creating an Invoice Record</a:t>
            </a:r>
            <a:endParaRPr lang="en-US" sz="3600" dirty="0">
              <a:latin typeface="Calibri" pitchFamily="34" charset="0"/>
            </a:endParaRPr>
          </a:p>
        </p:txBody>
      </p:sp>
      <p:sp>
        <p:nvSpPr>
          <p:cNvPr id="5" name="Rectangle 4"/>
          <p:cNvSpPr/>
          <p:nvPr/>
        </p:nvSpPr>
        <p:spPr>
          <a:xfrm>
            <a:off x="4876800" y="5562600"/>
            <a:ext cx="3352800" cy="6752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Invoice Request is created in the Dashboard</a:t>
            </a:r>
            <a:endParaRPr lang="en-US" sz="1600" dirty="0">
              <a:latin typeface="Calibri" pitchFamily="34" charset="0"/>
            </a:endParaRPr>
          </a:p>
        </p:txBody>
      </p:sp>
      <p:sp>
        <p:nvSpPr>
          <p:cNvPr id="6" name="Rectangle 5"/>
          <p:cNvSpPr/>
          <p:nvPr/>
        </p:nvSpPr>
        <p:spPr>
          <a:xfrm>
            <a:off x="304800" y="3276600"/>
            <a:ext cx="1828800" cy="304800"/>
          </a:xfrm>
          <a:prstGeom prst="rect">
            <a:avLst/>
          </a:prstGeom>
          <a:solidFill>
            <a:schemeClr val="accent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295400"/>
            <a:ext cx="7239000" cy="2585323"/>
          </a:xfrm>
          <a:prstGeom prst="rect">
            <a:avLst/>
          </a:prstGeom>
          <a:noFill/>
        </p:spPr>
        <p:txBody>
          <a:bodyPr wrap="square" rtlCol="0">
            <a:spAutoFit/>
          </a:bodyPr>
          <a:lstStyle/>
          <a:p>
            <a:pPr marL="342900" indent="-342900">
              <a:buFont typeface="Wingdings" pitchFamily="2" charset="2"/>
              <a:buChar char="ü"/>
            </a:pPr>
            <a:r>
              <a:rPr lang="en-US" sz="1600" dirty="0" smtClean="0">
                <a:latin typeface="Calibri" pitchFamily="34" charset="0"/>
              </a:rPr>
              <a:t>Finance opens the Invoice Request -&gt; Looks at the data in the Excel file -&gt; Approves the Invoice (if everything is OK)</a:t>
            </a:r>
          </a:p>
          <a:p>
            <a:pPr marL="342900" indent="-342900">
              <a:buFont typeface="Wingdings" pitchFamily="2" charset="2"/>
              <a:buChar char="ü"/>
            </a:pPr>
            <a:endParaRPr lang="en-US" sz="1600" dirty="0" smtClean="0">
              <a:latin typeface="Calibri" pitchFamily="34" charset="0"/>
            </a:endParaRPr>
          </a:p>
          <a:p>
            <a:pPr marL="342900" indent="-342900">
              <a:buFont typeface="Wingdings" pitchFamily="2" charset="2"/>
              <a:buChar char="ü"/>
            </a:pPr>
            <a:r>
              <a:rPr lang="en-US" sz="1600" dirty="0" smtClean="0">
                <a:latin typeface="Calibri" pitchFamily="34" charset="0"/>
              </a:rPr>
              <a:t>Finance may ask the user to edit the Invoice in case of mistakes.</a:t>
            </a:r>
          </a:p>
          <a:p>
            <a:pPr marL="342900" indent="-342900">
              <a:buFont typeface="Wingdings" pitchFamily="2" charset="2"/>
              <a:buChar char="ü"/>
            </a:pPr>
            <a:endParaRPr lang="en-US" sz="1600" dirty="0" smtClean="0">
              <a:latin typeface="Calibri" pitchFamily="34" charset="0"/>
            </a:endParaRPr>
          </a:p>
          <a:p>
            <a:pPr marL="342900" indent="-342900">
              <a:buFont typeface="Wingdings" pitchFamily="2" charset="2"/>
              <a:buChar char="ü"/>
            </a:pPr>
            <a:r>
              <a:rPr lang="en-US" sz="1600" dirty="0" smtClean="0">
                <a:latin typeface="Calibri" pitchFamily="34" charset="0"/>
              </a:rPr>
              <a:t>In case of mistakes, the user has to edit the Invoice &amp; “Generate Invoice” again. Finance can then approve the updated Invoice.</a:t>
            </a:r>
          </a:p>
          <a:p>
            <a:pPr marL="342900" indent="-342900">
              <a:buFont typeface="Wingdings" pitchFamily="2" charset="2"/>
              <a:buChar char="ü"/>
            </a:pPr>
            <a:endParaRPr lang="en-US" sz="1600" dirty="0" smtClean="0">
              <a:latin typeface="Calibri" pitchFamily="34" charset="0"/>
            </a:endParaRPr>
          </a:p>
          <a:p>
            <a:pPr marL="342900" indent="-342900">
              <a:buFont typeface="Wingdings" pitchFamily="2" charset="2"/>
              <a:buChar char="ü"/>
            </a:pPr>
            <a:r>
              <a:rPr lang="en-US" sz="1600" dirty="0" smtClean="0">
                <a:latin typeface="Calibri" pitchFamily="34" charset="0"/>
              </a:rPr>
              <a:t>Once approved a notification is sent and same appears on the dashboard</a:t>
            </a:r>
          </a:p>
          <a:p>
            <a:endParaRPr lang="en-US" dirty="0"/>
          </a:p>
        </p:txBody>
      </p:sp>
      <p:sp>
        <p:nvSpPr>
          <p:cNvPr id="4" name="Title 3"/>
          <p:cNvSpPr>
            <a:spLocks noGrp="1"/>
          </p:cNvSpPr>
          <p:nvPr>
            <p:ph type="title"/>
          </p:nvPr>
        </p:nvSpPr>
        <p:spPr>
          <a:xfrm>
            <a:off x="381000" y="457200"/>
            <a:ext cx="8229600" cy="685800"/>
          </a:xfrm>
        </p:spPr>
        <p:txBody>
          <a:bodyPr>
            <a:normAutofit/>
          </a:bodyPr>
          <a:lstStyle/>
          <a:p>
            <a:pPr algn="l"/>
            <a:r>
              <a:rPr lang="en-US" sz="3600" dirty="0" smtClean="0">
                <a:latin typeface="Calibri" pitchFamily="34" charset="0"/>
              </a:rPr>
              <a:t>Approving an Invoice Record</a:t>
            </a:r>
            <a:endParaRPr lang="en-US" sz="3600" dirty="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28600" y="990600"/>
            <a:ext cx="8534400" cy="5562600"/>
          </a:xfrm>
          <a:prstGeom prst="rect">
            <a:avLst/>
          </a:prstGeom>
          <a:noFill/>
          <a:ln w="9525">
            <a:noFill/>
            <a:miter lim="800000"/>
            <a:headEnd/>
            <a:tailEnd/>
          </a:ln>
          <a:effectLst/>
        </p:spPr>
      </p:pic>
      <p:sp>
        <p:nvSpPr>
          <p:cNvPr id="4" name="Title 3"/>
          <p:cNvSpPr>
            <a:spLocks noGrp="1"/>
          </p:cNvSpPr>
          <p:nvPr>
            <p:ph type="title"/>
          </p:nvPr>
        </p:nvSpPr>
        <p:spPr>
          <a:xfrm>
            <a:off x="152400" y="228600"/>
            <a:ext cx="6248400" cy="685800"/>
          </a:xfrm>
        </p:spPr>
        <p:txBody>
          <a:bodyPr>
            <a:normAutofit/>
          </a:bodyPr>
          <a:lstStyle/>
          <a:p>
            <a:pPr algn="l"/>
            <a:r>
              <a:rPr lang="en-US" sz="3600" dirty="0" smtClean="0">
                <a:latin typeface="Calibri" pitchFamily="34" charset="0"/>
              </a:rPr>
              <a:t>Approving an Invoice Record</a:t>
            </a:r>
            <a:endParaRPr lang="en-US" sz="3600" dirty="0">
              <a:latin typeface="Calibri" pitchFamily="34" charset="0"/>
            </a:endParaRPr>
          </a:p>
        </p:txBody>
      </p:sp>
      <p:sp>
        <p:nvSpPr>
          <p:cNvPr id="5" name="Rectangle 4"/>
          <p:cNvSpPr/>
          <p:nvPr/>
        </p:nvSpPr>
        <p:spPr>
          <a:xfrm>
            <a:off x="4495800" y="5715000"/>
            <a:ext cx="3810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Invoice Request is created in the Dashboard.</a:t>
            </a:r>
          </a:p>
          <a:p>
            <a:pPr algn="ctr"/>
            <a:r>
              <a:rPr lang="en-US" sz="1600" dirty="0" smtClean="0">
                <a:latin typeface="Calibri" pitchFamily="34" charset="0"/>
              </a:rPr>
              <a:t>Click Details to see the details.</a:t>
            </a:r>
          </a:p>
        </p:txBody>
      </p:sp>
      <p:sp>
        <p:nvSpPr>
          <p:cNvPr id="6" name="Rectangle 5"/>
          <p:cNvSpPr/>
          <p:nvPr/>
        </p:nvSpPr>
        <p:spPr>
          <a:xfrm>
            <a:off x="304800" y="3276600"/>
            <a:ext cx="1828800" cy="304800"/>
          </a:xfrm>
          <a:prstGeom prst="rect">
            <a:avLst/>
          </a:prstGeom>
          <a:solidFill>
            <a:schemeClr val="accent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81000" y="1143000"/>
            <a:ext cx="8534400" cy="5257800"/>
          </a:xfrm>
          <a:prstGeom prst="rect">
            <a:avLst/>
          </a:prstGeom>
          <a:noFill/>
          <a:ln w="9525">
            <a:noFill/>
            <a:miter lim="800000"/>
            <a:headEnd/>
            <a:tailEnd/>
          </a:ln>
          <a:effectLst/>
        </p:spPr>
      </p:pic>
      <p:sp>
        <p:nvSpPr>
          <p:cNvPr id="4" name="Title 3"/>
          <p:cNvSpPr>
            <a:spLocks noGrp="1"/>
          </p:cNvSpPr>
          <p:nvPr>
            <p:ph type="title"/>
          </p:nvPr>
        </p:nvSpPr>
        <p:spPr>
          <a:xfrm>
            <a:off x="228600" y="228600"/>
            <a:ext cx="8229600" cy="685800"/>
          </a:xfrm>
        </p:spPr>
        <p:txBody>
          <a:bodyPr>
            <a:normAutofit/>
          </a:bodyPr>
          <a:lstStyle/>
          <a:p>
            <a:pPr algn="l"/>
            <a:r>
              <a:rPr lang="en-US" sz="3600" dirty="0" smtClean="0">
                <a:latin typeface="Calibri" pitchFamily="34" charset="0"/>
              </a:rPr>
              <a:t>Approving an Invoice Record</a:t>
            </a:r>
            <a:endParaRPr lang="en-US" sz="3600" dirty="0">
              <a:latin typeface="Calibri" pitchFamily="34" charset="0"/>
            </a:endParaRPr>
          </a:p>
        </p:txBody>
      </p:sp>
      <p:sp>
        <p:nvSpPr>
          <p:cNvPr id="6" name="Rectangle 5"/>
          <p:cNvSpPr/>
          <p:nvPr/>
        </p:nvSpPr>
        <p:spPr>
          <a:xfrm>
            <a:off x="3200400" y="2819400"/>
            <a:ext cx="2209800" cy="228600"/>
          </a:xfrm>
          <a:prstGeom prst="rect">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43200" y="5715000"/>
            <a:ext cx="5562600"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Each user needs to store this file on the file server &amp; input the location in the Invoice Tab</a:t>
            </a:r>
          </a:p>
        </p:txBody>
      </p:sp>
      <p:sp>
        <p:nvSpPr>
          <p:cNvPr id="9" name="Rectangle 8"/>
          <p:cNvSpPr/>
          <p:nvPr/>
        </p:nvSpPr>
        <p:spPr>
          <a:xfrm>
            <a:off x="2743200" y="5029200"/>
            <a:ext cx="5638800"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FINANCE can view details in a project specific format in a file stored at the location shown.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81000" y="1143000"/>
            <a:ext cx="8305800" cy="5257800"/>
          </a:xfrm>
          <a:prstGeom prst="rect">
            <a:avLst/>
          </a:prstGeom>
          <a:noFill/>
          <a:ln w="9525">
            <a:noFill/>
            <a:miter lim="800000"/>
            <a:headEnd/>
            <a:tailEnd/>
          </a:ln>
          <a:effectLst/>
        </p:spPr>
      </p:pic>
      <p:sp>
        <p:nvSpPr>
          <p:cNvPr id="4" name="Title 3"/>
          <p:cNvSpPr>
            <a:spLocks noGrp="1"/>
          </p:cNvSpPr>
          <p:nvPr>
            <p:ph type="title"/>
          </p:nvPr>
        </p:nvSpPr>
        <p:spPr>
          <a:xfrm>
            <a:off x="228600" y="228600"/>
            <a:ext cx="8229600" cy="685800"/>
          </a:xfrm>
        </p:spPr>
        <p:txBody>
          <a:bodyPr>
            <a:normAutofit/>
          </a:bodyPr>
          <a:lstStyle/>
          <a:p>
            <a:pPr algn="l"/>
            <a:r>
              <a:rPr lang="en-US" sz="3600" dirty="0" smtClean="0">
                <a:latin typeface="Calibri" pitchFamily="34" charset="0"/>
              </a:rPr>
              <a:t>Approving an Invoice Record</a:t>
            </a:r>
            <a:endParaRPr lang="en-US" sz="3600" dirty="0">
              <a:latin typeface="Calibri" pitchFamily="34" charset="0"/>
            </a:endParaRPr>
          </a:p>
        </p:txBody>
      </p:sp>
      <p:sp>
        <p:nvSpPr>
          <p:cNvPr id="7" name="Rectangle 6"/>
          <p:cNvSpPr/>
          <p:nvPr/>
        </p:nvSpPr>
        <p:spPr>
          <a:xfrm>
            <a:off x="838200" y="4419600"/>
            <a:ext cx="990600" cy="271632"/>
          </a:xfrm>
          <a:prstGeom prst="rect">
            <a:avLst/>
          </a:prstGeom>
          <a:solidFill>
            <a:schemeClr val="accent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38600" y="5867400"/>
            <a:ext cx="4191000" cy="533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rPr>
              <a:t>FINANCE can approve the invoice using Approve button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p:cNvPicPr>
            <a:picLocks noChangeAspect="1" noChangeArrowheads="1"/>
          </p:cNvPicPr>
          <p:nvPr/>
        </p:nvPicPr>
        <p:blipFill>
          <a:blip r:embed="rId2" cstate="print"/>
          <a:srcRect/>
          <a:stretch>
            <a:fillRect/>
          </a:stretch>
        </p:blipFill>
        <p:spPr bwMode="auto">
          <a:xfrm>
            <a:off x="304800" y="1709738"/>
            <a:ext cx="8382000" cy="3438525"/>
          </a:xfrm>
          <a:prstGeom prst="rect">
            <a:avLst/>
          </a:prstGeom>
          <a:noFill/>
          <a:ln w="9525">
            <a:noFill/>
            <a:miter lim="800000"/>
            <a:headEnd/>
            <a:tailEnd/>
          </a:ln>
          <a:effectLst>
            <a:prstShdw prst="shdw13" dist="53882" dir="13500000">
              <a:schemeClr val="bg2">
                <a:alpha val="50000"/>
              </a:schemeClr>
            </a:prstShdw>
          </a:effectLst>
        </p:spPr>
      </p:pic>
      <p:sp>
        <p:nvSpPr>
          <p:cNvPr id="4098" name="Title 1"/>
          <p:cNvSpPr>
            <a:spLocks noGrp="1"/>
          </p:cNvSpPr>
          <p:nvPr>
            <p:ph type="title"/>
          </p:nvPr>
        </p:nvSpPr>
        <p:spPr/>
        <p:txBody>
          <a:bodyPr/>
          <a:lstStyle/>
          <a:p>
            <a:pPr algn="l"/>
            <a:r>
              <a:rPr lang="en-US" sz="3600" dirty="0" smtClean="0">
                <a:latin typeface="Calibri" pitchFamily="34" charset="0"/>
                <a:ea typeface="Calibri" pitchFamily="34" charset="0"/>
                <a:cs typeface="Calibri" pitchFamily="34" charset="0"/>
              </a:rPr>
              <a:t>Creating a New Project</a:t>
            </a:r>
          </a:p>
        </p:txBody>
      </p:sp>
      <p:sp>
        <p:nvSpPr>
          <p:cNvPr id="7" name="TextBox 6"/>
          <p:cNvSpPr txBox="1"/>
          <p:nvPr/>
        </p:nvSpPr>
        <p:spPr>
          <a:xfrm>
            <a:off x="533400" y="5638800"/>
            <a:ext cx="7696200" cy="86177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b="1" dirty="0">
                <a:latin typeface="Calibri" pitchFamily="34" charset="0"/>
                <a:cs typeface="Calibri" pitchFamily="34" charset="0"/>
              </a:rPr>
              <a:t>Once the lower panel gets populated with project details click SAVE</a:t>
            </a:r>
            <a:r>
              <a:rPr lang="en-US" sz="1600" b="1" dirty="0" smtClean="0">
                <a:latin typeface="Calibri" pitchFamily="34" charset="0"/>
                <a:cs typeface="Calibri" pitchFamily="34" charset="0"/>
              </a:rPr>
              <a:t>.</a:t>
            </a:r>
          </a:p>
          <a:p>
            <a:pPr>
              <a:defRPr/>
            </a:pPr>
            <a:r>
              <a:rPr lang="en-US" sz="1600" b="1" dirty="0">
                <a:solidFill>
                  <a:schemeClr val="tx1"/>
                </a:solidFill>
                <a:latin typeface="Calibri" pitchFamily="34" charset="0"/>
                <a:cs typeface="Calibri" pitchFamily="34" charset="0"/>
              </a:rPr>
              <a:t>Project status </a:t>
            </a:r>
            <a:r>
              <a:rPr lang="en-US" sz="1600" b="1" dirty="0" smtClean="0">
                <a:solidFill>
                  <a:schemeClr val="tx1"/>
                </a:solidFill>
                <a:latin typeface="Calibri" pitchFamily="34" charset="0"/>
                <a:cs typeface="Calibri" pitchFamily="34" charset="0"/>
              </a:rPr>
              <a:t>of a project could be changed here.</a:t>
            </a:r>
            <a:endParaRPr lang="en-US" sz="1600" b="1" dirty="0">
              <a:solidFill>
                <a:schemeClr val="tx1"/>
              </a:solidFill>
              <a:latin typeface="Calibri" pitchFamily="34" charset="0"/>
              <a:cs typeface="Calibri" pitchFamily="34" charset="0"/>
            </a:endParaRPr>
          </a:p>
          <a:p>
            <a:pPr>
              <a:defRPr/>
            </a:pPr>
            <a:endParaRPr lang="en-US" b="1" dirty="0">
              <a:latin typeface="Calibri" pitchFamily="34" charset="0"/>
              <a:cs typeface="Calibri" pitchFamily="34" charset="0"/>
            </a:endParaRPr>
          </a:p>
        </p:txBody>
      </p:sp>
      <p:grpSp>
        <p:nvGrpSpPr>
          <p:cNvPr id="4100" name="Group 11"/>
          <p:cNvGrpSpPr>
            <a:grpSpLocks/>
          </p:cNvGrpSpPr>
          <p:nvPr/>
        </p:nvGrpSpPr>
        <p:grpSpPr bwMode="auto">
          <a:xfrm>
            <a:off x="2538470" y="3048000"/>
            <a:ext cx="3305063" cy="2299212"/>
            <a:chOff x="2486137" y="3048001"/>
            <a:chExt cx="3305063" cy="2298887"/>
          </a:xfrm>
        </p:grpSpPr>
        <p:sp>
          <p:nvSpPr>
            <p:cNvPr id="4103" name="Left Arrow 4"/>
            <p:cNvSpPr>
              <a:spLocks noChangeArrowheads="1"/>
            </p:cNvSpPr>
            <p:nvPr/>
          </p:nvSpPr>
          <p:spPr bwMode="auto">
            <a:xfrm rot="5400000">
              <a:off x="3144589" y="2799011"/>
              <a:ext cx="419100" cy="917079"/>
            </a:xfrm>
            <a:prstGeom prst="leftArrow">
              <a:avLst>
                <a:gd name="adj1" fmla="val 50000"/>
                <a:gd name="adj2" fmla="val 50000"/>
              </a:avLst>
            </a:prstGeom>
            <a:solidFill>
              <a:srgbClr val="00B050"/>
            </a:solidFill>
            <a:ln w="9525" algn="ctr">
              <a:solidFill>
                <a:schemeClr val="tx1"/>
              </a:solidFill>
              <a:miter lim="800000"/>
              <a:headEnd/>
              <a:tailEnd/>
            </a:ln>
          </p:spPr>
          <p:txBody>
            <a:bodyPr>
              <a:spAutoFit/>
            </a:bodyPr>
            <a:lstStyle/>
            <a:p>
              <a:endParaRPr lang="en-US" sz="2400"/>
            </a:p>
          </p:txBody>
        </p:sp>
        <p:sp>
          <p:nvSpPr>
            <p:cNvPr id="6" name="TextBox 5"/>
            <p:cNvSpPr txBox="1"/>
            <p:nvPr/>
          </p:nvSpPr>
          <p:spPr>
            <a:xfrm>
              <a:off x="3048000" y="3505200"/>
              <a:ext cx="2743200" cy="584692"/>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Double </a:t>
              </a:r>
              <a:r>
                <a:rPr lang="en-US" sz="1600" dirty="0">
                  <a:ln w="18415" cmpd="sng">
                    <a:solidFill>
                      <a:srgbClr val="FFFFFF"/>
                    </a:solidFill>
                    <a:prstDash val="solid"/>
                  </a:ln>
                  <a:solidFill>
                    <a:srgbClr val="FFFFFF"/>
                  </a:solidFill>
                  <a:latin typeface="Calibri" pitchFamily="34" charset="0"/>
                  <a:cs typeface="Calibri" pitchFamily="34" charset="0"/>
                </a:rPr>
                <a:t>click</a:t>
              </a: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on the created project</a:t>
              </a:r>
            </a:p>
          </p:txBody>
        </p:sp>
        <p:sp>
          <p:nvSpPr>
            <p:cNvPr id="10" name="TextBox 9"/>
            <p:cNvSpPr txBox="1"/>
            <p:nvPr/>
          </p:nvSpPr>
          <p:spPr>
            <a:xfrm>
              <a:off x="2971800" y="4572000"/>
              <a:ext cx="2743200" cy="584692"/>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cs typeface="Calibri" pitchFamily="34" charset="0"/>
                </a:rPr>
                <a:t>Populates the lower panel “Project Detail” automatically</a:t>
              </a:r>
            </a:p>
          </p:txBody>
        </p:sp>
        <p:sp>
          <p:nvSpPr>
            <p:cNvPr id="4106" name="Left Arrow 10"/>
            <p:cNvSpPr>
              <a:spLocks noChangeArrowheads="1"/>
            </p:cNvSpPr>
            <p:nvPr/>
          </p:nvSpPr>
          <p:spPr bwMode="auto">
            <a:xfrm>
              <a:off x="2486137" y="4429809"/>
              <a:ext cx="419100" cy="917079"/>
            </a:xfrm>
            <a:prstGeom prst="leftArrow">
              <a:avLst>
                <a:gd name="adj1" fmla="val 50000"/>
                <a:gd name="adj2" fmla="val 50000"/>
              </a:avLst>
            </a:prstGeom>
            <a:solidFill>
              <a:srgbClr val="00B050"/>
            </a:solidFill>
            <a:ln w="9525" algn="ctr">
              <a:solidFill>
                <a:schemeClr val="tx1"/>
              </a:solidFill>
              <a:miter lim="800000"/>
              <a:headEnd/>
              <a:tailEnd/>
            </a:ln>
          </p:spPr>
          <p:txBody>
            <a:bodyPr>
              <a:spAutoFit/>
            </a:bodyPr>
            <a:lstStyle/>
            <a:p>
              <a:endParaRPr lang="en-US" sz="2400"/>
            </a:p>
          </p:txBody>
        </p:sp>
      </p:grpSp>
      <p:sp>
        <p:nvSpPr>
          <p:cNvPr id="4101" name="TextBox 10"/>
          <p:cNvSpPr txBox="1">
            <a:spLocks noChangeArrowheads="1"/>
          </p:cNvSpPr>
          <p:nvPr/>
        </p:nvSpPr>
        <p:spPr bwMode="auto">
          <a:xfrm>
            <a:off x="6324600" y="3581400"/>
            <a:ext cx="1981200" cy="261938"/>
          </a:xfrm>
          <a:prstGeom prst="rect">
            <a:avLst/>
          </a:prstGeom>
          <a:solidFill>
            <a:srgbClr val="FF0000"/>
          </a:solidFill>
          <a:ln w="9525">
            <a:noFill/>
            <a:miter lim="800000"/>
            <a:headEnd/>
            <a:tailEnd/>
          </a:ln>
        </p:spPr>
        <p:txBody>
          <a:bodyPr>
            <a:spAutoFit/>
          </a:bodyPr>
          <a:lstStyle/>
          <a:p>
            <a:r>
              <a:rPr lang="en-US" sz="1100" b="1" dirty="0">
                <a:latin typeface="Calibri" pitchFamily="34" charset="0"/>
              </a:rPr>
              <a:t>One time filling needed</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685800" y="1219200"/>
            <a:ext cx="6400800" cy="3810000"/>
          </a:xfrm>
          <a:prstGeom prst="rect">
            <a:avLst/>
          </a:prstGeom>
          <a:noFill/>
          <a:ln w="9525">
            <a:noFill/>
            <a:miter lim="800000"/>
            <a:headEnd/>
            <a:tailEnd/>
          </a:ln>
        </p:spPr>
      </p:pic>
      <p:sp>
        <p:nvSpPr>
          <p:cNvPr id="4" name="TextBox 3"/>
          <p:cNvSpPr txBox="1"/>
          <p:nvPr/>
        </p:nvSpPr>
        <p:spPr>
          <a:xfrm>
            <a:off x="762000" y="4648200"/>
            <a:ext cx="6514219" cy="1077218"/>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There are 2 tabs for Incentives.</a:t>
            </a:r>
          </a:p>
          <a:p>
            <a:pPr>
              <a:defRPr/>
            </a:pPr>
            <a:endParaRPr lang="en-US" sz="1600" dirty="0">
              <a:ln w="18415" cmpd="sng">
                <a:solidFill>
                  <a:srgbClr val="FFFFFF"/>
                </a:solidFill>
                <a:prstDash val="solid"/>
              </a:ln>
              <a:solidFill>
                <a:srgbClr val="FFFFFF"/>
              </a:solidFill>
              <a:latin typeface="Calibri" pitchFamily="34" charset="0"/>
            </a:endParaRPr>
          </a:p>
          <a:p>
            <a:pPr>
              <a:defRPr/>
            </a:pPr>
            <a:r>
              <a:rPr lang="en-US" sz="1600" dirty="0">
                <a:ln w="18415" cmpd="sng">
                  <a:solidFill>
                    <a:srgbClr val="FFFFFF"/>
                  </a:solidFill>
                  <a:prstDash val="solid"/>
                </a:ln>
                <a:solidFill>
                  <a:srgbClr val="FFFFFF"/>
                </a:solidFill>
                <a:latin typeface="Calibri" pitchFamily="34" charset="0"/>
              </a:rPr>
              <a:t>Incentive Request Tab - Request form for a new incentive plan. </a:t>
            </a:r>
          </a:p>
          <a:p>
            <a:pPr>
              <a:defRPr/>
            </a:pPr>
            <a:r>
              <a:rPr lang="en-US" sz="1600" dirty="0">
                <a:ln w="18415" cmpd="sng">
                  <a:solidFill>
                    <a:srgbClr val="FFFFFF"/>
                  </a:solidFill>
                  <a:prstDash val="solid"/>
                </a:ln>
                <a:solidFill>
                  <a:srgbClr val="FFFFFF"/>
                </a:solidFill>
                <a:latin typeface="Calibri" pitchFamily="34" charset="0"/>
              </a:rPr>
              <a:t>Incentive Tab - Regular incentive details for each month to be filled in here</a:t>
            </a:r>
            <a:r>
              <a:rPr lang="en-US" sz="1600" dirty="0" smtClean="0">
                <a:ln w="18415" cmpd="sng">
                  <a:solidFill>
                    <a:srgbClr val="FFFFFF"/>
                  </a:solidFill>
                  <a:prstDash val="solid"/>
                </a:ln>
                <a:solidFill>
                  <a:srgbClr val="FFFFFF"/>
                </a:solidFill>
                <a:latin typeface="Calibri" pitchFamily="34" charset="0"/>
              </a:rPr>
              <a:t>.</a:t>
            </a:r>
            <a:endParaRPr lang="en-US" sz="1600" dirty="0">
              <a:ln w="18415" cmpd="sng">
                <a:solidFill>
                  <a:srgbClr val="FFFFFF"/>
                </a:solidFill>
                <a:prstDash val="solid"/>
              </a:ln>
              <a:solidFill>
                <a:srgbClr val="FFFFFF"/>
              </a:solidFill>
              <a:latin typeface="Calibri" pitchFamily="34" charset="0"/>
            </a:endParaRPr>
          </a:p>
        </p:txBody>
      </p:sp>
      <p:sp>
        <p:nvSpPr>
          <p:cNvPr id="5" name="TextBox 4"/>
          <p:cNvSpPr txBox="1"/>
          <p:nvPr/>
        </p:nvSpPr>
        <p:spPr>
          <a:xfrm>
            <a:off x="2590800" y="304800"/>
            <a:ext cx="3008259" cy="923330"/>
          </a:xfrm>
          <a:prstGeom prst="rect">
            <a:avLst/>
          </a:prstGeom>
          <a:noFill/>
        </p:spPr>
        <p:txBody>
          <a:bodyPr wrap="none" rtlCol="0">
            <a:spAutoFit/>
          </a:bodyPr>
          <a:lstStyle/>
          <a:p>
            <a:r>
              <a:rPr lang="en-US" sz="3600" dirty="0">
                <a:latin typeface="Calibri" pitchFamily="34" charset="0"/>
              </a:rPr>
              <a:t>Incentive Tabs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600" dirty="0" smtClean="0">
                <a:solidFill>
                  <a:schemeClr val="tx2"/>
                </a:solidFill>
                <a:latin typeface="Calibri" pitchFamily="34" charset="0"/>
              </a:rPr>
              <a:t>Incentive Request Tab</a:t>
            </a:r>
            <a:endParaRPr lang="en-US" sz="3600" dirty="0">
              <a:latin typeface="Calibri" pitchFamily="34" charset="0"/>
            </a:endParaRPr>
          </a:p>
        </p:txBody>
      </p:sp>
      <p:pic>
        <p:nvPicPr>
          <p:cNvPr id="3" name="Picture 2"/>
          <p:cNvPicPr/>
          <p:nvPr/>
        </p:nvPicPr>
        <p:blipFill>
          <a:blip r:embed="rId2" cstate="print"/>
          <a:srcRect/>
          <a:stretch>
            <a:fillRect/>
          </a:stretch>
        </p:blipFill>
        <p:spPr bwMode="auto">
          <a:xfrm>
            <a:off x="228600" y="838201"/>
            <a:ext cx="3886200" cy="4648199"/>
          </a:xfrm>
          <a:prstGeom prst="rect">
            <a:avLst/>
          </a:prstGeom>
          <a:noFill/>
          <a:ln w="9525">
            <a:noFill/>
            <a:miter lim="800000"/>
            <a:headEnd/>
            <a:tailEnd/>
          </a:ln>
        </p:spPr>
      </p:pic>
      <p:sp>
        <p:nvSpPr>
          <p:cNvPr id="4" name="TextBox 3"/>
          <p:cNvSpPr txBox="1"/>
          <p:nvPr/>
        </p:nvSpPr>
        <p:spPr>
          <a:xfrm>
            <a:off x="4343400" y="1219200"/>
            <a:ext cx="4419600" cy="2677656"/>
          </a:xfrm>
          <a:prstGeom prst="rect">
            <a:avLst/>
          </a:prstGeom>
          <a:solidFill>
            <a:schemeClr val="accent6">
              <a:lumMod val="20000"/>
              <a:lumOff val="80000"/>
            </a:schemeClr>
          </a:solidFill>
        </p:spPr>
        <p:txBody>
          <a:bodyPr wrap="square" rtlCol="0">
            <a:spAutoFit/>
          </a:bodyPr>
          <a:lstStyle/>
          <a:p>
            <a:r>
              <a:rPr lang="en-US" sz="1400" dirty="0">
                <a:latin typeface="Calibri" pitchFamily="34" charset="0"/>
              </a:rPr>
              <a:t>All new incentive plans to be created by using the Incentive Request Tab. This form is required to be filled once</a:t>
            </a:r>
            <a:r>
              <a:rPr lang="en-US" sz="1400" dirty="0" smtClean="0">
                <a:latin typeface="Calibri" pitchFamily="34" charset="0"/>
              </a:rPr>
              <a:t>.</a:t>
            </a:r>
            <a:endParaRPr lang="en-US" sz="1400" dirty="0">
              <a:latin typeface="Calibri" pitchFamily="34" charset="0"/>
            </a:endParaRPr>
          </a:p>
          <a:p>
            <a:endParaRPr lang="en-US" sz="1400" b="1" u="sng" dirty="0" smtClean="0">
              <a:latin typeface="Calibri" pitchFamily="34" charset="0"/>
            </a:endParaRPr>
          </a:p>
          <a:p>
            <a:r>
              <a:rPr lang="en-US" sz="1400" b="1" u="sng" dirty="0" smtClean="0">
                <a:latin typeface="Calibri" pitchFamily="34" charset="0"/>
              </a:rPr>
              <a:t>Steps </a:t>
            </a:r>
            <a:endParaRPr lang="en-US" sz="1400" dirty="0">
              <a:latin typeface="Calibri" pitchFamily="34" charset="0"/>
            </a:endParaRPr>
          </a:p>
          <a:p>
            <a:r>
              <a:rPr lang="en-US" sz="1400" dirty="0">
                <a:latin typeface="Calibri" pitchFamily="34" charset="0"/>
              </a:rPr>
              <a:t>1 . Click on “Create new Incentive”. It brings a new form</a:t>
            </a:r>
            <a:r>
              <a:rPr lang="en-US" sz="1400" dirty="0" smtClean="0">
                <a:latin typeface="Calibri" pitchFamily="34" charset="0"/>
              </a:rPr>
              <a:t>.</a:t>
            </a:r>
            <a:r>
              <a:rPr lang="en-US" sz="1400" dirty="0" smtClean="0">
                <a:ln w="18415" cmpd="sng">
                  <a:solidFill>
                    <a:srgbClr val="FFFFFF"/>
                  </a:solidFill>
                  <a:prstDash val="solid"/>
                </a:ln>
                <a:solidFill>
                  <a:srgbClr val="FFFFFF"/>
                </a:solidFill>
                <a:latin typeface="Calibri" pitchFamily="34" charset="0"/>
              </a:rPr>
              <a:t> </a:t>
            </a:r>
            <a:r>
              <a:rPr lang="en-US" sz="1400" dirty="0">
                <a:latin typeface="Calibri" pitchFamily="34" charset="0"/>
              </a:rPr>
              <a:t>Each incentive approved is given an unique ID which is randomly generated. </a:t>
            </a:r>
          </a:p>
          <a:p>
            <a:r>
              <a:rPr lang="en-US" sz="1400" dirty="0">
                <a:latin typeface="Calibri" pitchFamily="34" charset="0"/>
              </a:rPr>
              <a:t>2. Fill in all required information into the form (Details of field – incentive reference document) and Click “SAVE</a:t>
            </a:r>
            <a:r>
              <a:rPr lang="en-US" sz="1400" dirty="0" smtClean="0">
                <a:latin typeface="Calibri" pitchFamily="34" charset="0"/>
              </a:rPr>
              <a:t>”.</a:t>
            </a:r>
          </a:p>
          <a:p>
            <a:r>
              <a:rPr lang="en-US" sz="1400" dirty="0" smtClean="0">
                <a:latin typeface="Calibri" pitchFamily="34" charset="0"/>
              </a:rPr>
              <a:t>3. Data is saved on the right hand side of the Panel as shown here.</a:t>
            </a:r>
          </a:p>
        </p:txBody>
      </p:sp>
      <p:pic>
        <p:nvPicPr>
          <p:cNvPr id="6" name="Picture 5"/>
          <p:cNvPicPr/>
          <p:nvPr/>
        </p:nvPicPr>
        <p:blipFill>
          <a:blip r:embed="rId3" cstate="print"/>
          <a:srcRect/>
          <a:stretch>
            <a:fillRect/>
          </a:stretch>
        </p:blipFill>
        <p:spPr bwMode="auto">
          <a:xfrm>
            <a:off x="2971800" y="3962400"/>
            <a:ext cx="61722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0" y="1295400"/>
            <a:ext cx="2819400" cy="2708434"/>
          </a:xfrm>
          <a:prstGeom prst="rect">
            <a:avLst/>
          </a:prstGeom>
          <a:solidFill>
            <a:schemeClr val="accent6">
              <a:lumMod val="20000"/>
              <a:lumOff val="80000"/>
            </a:schemeClr>
          </a:solidFill>
        </p:spPr>
        <p:txBody>
          <a:bodyPr wrap="square" rtlCol="0">
            <a:spAutoFit/>
          </a:bodyPr>
          <a:lstStyle/>
          <a:p>
            <a:r>
              <a:rPr lang="en-US" sz="1400" dirty="0" smtClean="0">
                <a:latin typeface="Calibri" pitchFamily="34" charset="0"/>
              </a:rPr>
              <a:t>4</a:t>
            </a:r>
            <a:r>
              <a:rPr lang="en-US" sz="1400" dirty="0">
                <a:latin typeface="Calibri" pitchFamily="34" charset="0"/>
              </a:rPr>
              <a:t>. Checking for employee details </a:t>
            </a:r>
            <a:endParaRPr lang="en-US" sz="1400" dirty="0" smtClean="0">
              <a:latin typeface="Calibri" pitchFamily="34" charset="0"/>
            </a:endParaRPr>
          </a:p>
          <a:p>
            <a:r>
              <a:rPr lang="en-US" sz="1400" dirty="0">
                <a:latin typeface="Calibri" pitchFamily="34" charset="0"/>
              </a:rPr>
              <a:t>Employee details like role etc can be checked by double clicking on the resource detail</a:t>
            </a:r>
            <a:r>
              <a:rPr lang="en-US" sz="1400" dirty="0" smtClean="0">
                <a:latin typeface="Calibri" pitchFamily="34" charset="0"/>
              </a:rPr>
              <a:t>.</a:t>
            </a:r>
          </a:p>
          <a:p>
            <a:endParaRPr lang="en-US" sz="1400" dirty="0" smtClean="0">
              <a:latin typeface="Calibri" pitchFamily="34" charset="0"/>
            </a:endParaRPr>
          </a:p>
          <a:p>
            <a:r>
              <a:rPr lang="en-US" sz="1400" dirty="0">
                <a:latin typeface="Calibri" pitchFamily="34" charset="0"/>
              </a:rPr>
              <a:t>5. Alert mail goes to CEO for Approval </a:t>
            </a:r>
            <a:endParaRPr lang="en-US" sz="1400" dirty="0" smtClean="0">
              <a:latin typeface="Calibri" pitchFamily="34" charset="0"/>
            </a:endParaRPr>
          </a:p>
          <a:p>
            <a:endParaRPr lang="en-US" sz="1400" dirty="0">
              <a:latin typeface="Calibri" pitchFamily="34" charset="0"/>
            </a:endParaRPr>
          </a:p>
          <a:p>
            <a:r>
              <a:rPr lang="en-US" sz="1400" dirty="0">
                <a:latin typeface="Calibri" pitchFamily="34" charset="0"/>
              </a:rPr>
              <a:t>6. Once Approved the regular incentive details for each month can be filled using “Incentive tab”</a:t>
            </a:r>
          </a:p>
          <a:p>
            <a:endParaRPr lang="en-US" sz="1600" dirty="0">
              <a:latin typeface="Calibri" pitchFamily="34" charset="0"/>
            </a:endParaRPr>
          </a:p>
        </p:txBody>
      </p:sp>
      <p:pic>
        <p:nvPicPr>
          <p:cNvPr id="5" name="Picture 4"/>
          <p:cNvPicPr/>
          <p:nvPr/>
        </p:nvPicPr>
        <p:blipFill>
          <a:blip r:embed="rId2" cstate="print"/>
          <a:srcRect/>
          <a:stretch>
            <a:fillRect/>
          </a:stretch>
        </p:blipFill>
        <p:spPr bwMode="auto">
          <a:xfrm>
            <a:off x="228600" y="609600"/>
            <a:ext cx="5764530" cy="1126490"/>
          </a:xfrm>
          <a:prstGeom prst="rect">
            <a:avLst/>
          </a:prstGeom>
          <a:noFill/>
          <a:ln w="9525">
            <a:noFill/>
            <a:miter lim="800000"/>
            <a:headEnd/>
            <a:tailEnd/>
          </a:ln>
        </p:spPr>
      </p:pic>
      <p:sp>
        <p:nvSpPr>
          <p:cNvPr id="6" name="Down Arrow 5"/>
          <p:cNvSpPr/>
          <p:nvPr/>
        </p:nvSpPr>
        <p:spPr bwMode="auto">
          <a:xfrm>
            <a:off x="2895600" y="1752600"/>
            <a:ext cx="484632" cy="582216"/>
          </a:xfrm>
          <a:prstGeom prst="downArrow">
            <a:avLst/>
          </a:prstGeom>
          <a:solidFill>
            <a:srgbClr val="00B050"/>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7" name="Picture 6"/>
          <p:cNvPicPr/>
          <p:nvPr/>
        </p:nvPicPr>
        <p:blipFill>
          <a:blip r:embed="rId3" cstate="print"/>
          <a:srcRect/>
          <a:stretch>
            <a:fillRect/>
          </a:stretch>
        </p:blipFill>
        <p:spPr bwMode="auto">
          <a:xfrm>
            <a:off x="152400" y="2362200"/>
            <a:ext cx="5937250" cy="2809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600" dirty="0" smtClean="0">
                <a:solidFill>
                  <a:schemeClr val="tx2"/>
                </a:solidFill>
                <a:latin typeface="Calibri" pitchFamily="34" charset="0"/>
              </a:rPr>
              <a:t>Incentive Tab</a:t>
            </a:r>
            <a:endParaRPr lang="en-US" dirty="0"/>
          </a:p>
        </p:txBody>
      </p:sp>
      <p:sp>
        <p:nvSpPr>
          <p:cNvPr id="3" name="TextBox 2"/>
          <p:cNvSpPr txBox="1"/>
          <p:nvPr/>
        </p:nvSpPr>
        <p:spPr>
          <a:xfrm>
            <a:off x="5867400" y="1295400"/>
            <a:ext cx="3048000" cy="3046988"/>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Once approved the incentive plan can be chosen in this panel and regular details like volumes , incentive amount for each month for each employee can be entered here. </a:t>
            </a:r>
          </a:p>
          <a:p>
            <a:pPr>
              <a:defRPr/>
            </a:pPr>
            <a:r>
              <a:rPr lang="en-US" sz="1600" dirty="0">
                <a:ln w="18415" cmpd="sng">
                  <a:solidFill>
                    <a:srgbClr val="FFFFFF"/>
                  </a:solidFill>
                  <a:prstDash val="solid"/>
                </a:ln>
                <a:solidFill>
                  <a:srgbClr val="FF0000"/>
                </a:solidFill>
                <a:latin typeface="Calibri" pitchFamily="34" charset="0"/>
              </a:rPr>
              <a:t>Note : Only Volumes, Resources , and incentive amount fields are editable. Rest of the details will be </a:t>
            </a:r>
            <a:r>
              <a:rPr lang="en-US" sz="1600" dirty="0" err="1">
                <a:ln w="18415" cmpd="sng">
                  <a:solidFill>
                    <a:srgbClr val="FFFFFF"/>
                  </a:solidFill>
                  <a:prstDash val="solid"/>
                </a:ln>
                <a:solidFill>
                  <a:srgbClr val="FF0000"/>
                </a:solidFill>
                <a:latin typeface="Calibri" pitchFamily="34" charset="0"/>
              </a:rPr>
              <a:t>automatedly</a:t>
            </a:r>
            <a:r>
              <a:rPr lang="en-US" sz="1600" dirty="0">
                <a:ln w="18415" cmpd="sng">
                  <a:solidFill>
                    <a:srgbClr val="FFFFFF"/>
                  </a:solidFill>
                  <a:prstDash val="solid"/>
                </a:ln>
                <a:solidFill>
                  <a:srgbClr val="FF0000"/>
                </a:solidFill>
                <a:latin typeface="Calibri" pitchFamily="34" charset="0"/>
              </a:rPr>
              <a:t> filled  as entered in the Incentive Request Tab.</a:t>
            </a:r>
          </a:p>
          <a:p>
            <a:pPr>
              <a:defRPr/>
            </a:pPr>
            <a:endParaRPr lang="en-US" sz="1600" dirty="0">
              <a:ln w="18415" cmpd="sng">
                <a:solidFill>
                  <a:srgbClr val="FFFFFF"/>
                </a:solidFill>
                <a:prstDash val="solid"/>
              </a:ln>
              <a:solidFill>
                <a:srgbClr val="FFFFFF"/>
              </a:solidFill>
              <a:latin typeface="Calibri" pitchFamily="34" charset="0"/>
            </a:endParaRPr>
          </a:p>
        </p:txBody>
      </p:sp>
      <p:pic>
        <p:nvPicPr>
          <p:cNvPr id="4" name="Picture 3"/>
          <p:cNvPicPr/>
          <p:nvPr/>
        </p:nvPicPr>
        <p:blipFill>
          <a:blip r:embed="rId2" cstate="print"/>
          <a:srcRect/>
          <a:stretch>
            <a:fillRect/>
          </a:stretch>
        </p:blipFill>
        <p:spPr bwMode="auto">
          <a:xfrm>
            <a:off x="228600" y="1219200"/>
            <a:ext cx="4890135" cy="1921510"/>
          </a:xfrm>
          <a:prstGeom prst="rect">
            <a:avLst/>
          </a:prstGeom>
          <a:noFill/>
          <a:ln w="9525">
            <a:noFill/>
            <a:miter lim="800000"/>
            <a:headEnd/>
            <a:tailEnd/>
          </a:ln>
        </p:spPr>
      </p:pic>
      <p:sp>
        <p:nvSpPr>
          <p:cNvPr id="5" name="TextBox 4"/>
          <p:cNvSpPr txBox="1"/>
          <p:nvPr/>
        </p:nvSpPr>
        <p:spPr>
          <a:xfrm>
            <a:off x="381001" y="3505200"/>
            <a:ext cx="4572000" cy="1815882"/>
          </a:xfrm>
          <a:prstGeom prst="rect">
            <a:avLst/>
          </a:prstGeom>
          <a:noFill/>
          <a:ln>
            <a:solidFill>
              <a:srgbClr val="0066CC"/>
            </a:solidFill>
          </a:ln>
        </p:spPr>
        <p:txBody>
          <a:bodyPr wrap="square" rtlCol="0">
            <a:spAutoFit/>
          </a:bodyPr>
          <a:lstStyle/>
          <a:p>
            <a:r>
              <a:rPr lang="en-US" sz="1600" dirty="0" smtClean="0">
                <a:latin typeface="Calibri" pitchFamily="34" charset="0"/>
              </a:rPr>
              <a:t>Steps</a:t>
            </a:r>
          </a:p>
          <a:p>
            <a:endParaRPr lang="en-US" sz="1600" dirty="0">
              <a:latin typeface="Calibri" pitchFamily="34" charset="0"/>
            </a:endParaRPr>
          </a:p>
          <a:p>
            <a:pPr marL="342900" lvl="0" indent="-342900"/>
            <a:r>
              <a:rPr lang="en-US" sz="1600" dirty="0" smtClean="0">
                <a:latin typeface="Calibri" pitchFamily="34" charset="0"/>
              </a:rPr>
              <a:t>1.Select </a:t>
            </a:r>
            <a:r>
              <a:rPr lang="en-US" sz="1600" dirty="0">
                <a:latin typeface="Calibri" pitchFamily="34" charset="0"/>
              </a:rPr>
              <a:t>the incentive plan from the dropdown</a:t>
            </a:r>
            <a:r>
              <a:rPr lang="en-US" sz="1600" dirty="0" smtClean="0">
                <a:latin typeface="Calibri" pitchFamily="34" charset="0"/>
              </a:rPr>
              <a:t>.</a:t>
            </a:r>
          </a:p>
          <a:p>
            <a:pPr lvl="0"/>
            <a:r>
              <a:rPr lang="en-US" sz="1600" dirty="0" smtClean="0">
                <a:latin typeface="Calibri" pitchFamily="34" charset="0"/>
              </a:rPr>
              <a:t>2. Same </a:t>
            </a:r>
            <a:r>
              <a:rPr lang="en-US" sz="1600" dirty="0">
                <a:latin typeface="Calibri" pitchFamily="34" charset="0"/>
              </a:rPr>
              <a:t>incentive request form is displayed here . </a:t>
            </a:r>
          </a:p>
          <a:p>
            <a:pPr lvl="0"/>
            <a:r>
              <a:rPr lang="en-US" sz="1600" dirty="0" smtClean="0">
                <a:latin typeface="Calibri" pitchFamily="34" charset="0"/>
              </a:rPr>
              <a:t>3.All </a:t>
            </a:r>
            <a:r>
              <a:rPr lang="en-US" sz="1600" dirty="0">
                <a:latin typeface="Calibri" pitchFamily="34" charset="0"/>
              </a:rPr>
              <a:t>details entered in the incentive request form are </a:t>
            </a:r>
            <a:r>
              <a:rPr lang="en-US" sz="1600" dirty="0" err="1">
                <a:latin typeface="Calibri" pitchFamily="34" charset="0"/>
              </a:rPr>
              <a:t>automatedly</a:t>
            </a:r>
            <a:r>
              <a:rPr lang="en-US" sz="1600" dirty="0">
                <a:latin typeface="Calibri" pitchFamily="34" charset="0"/>
              </a:rPr>
              <a:t> filled in . </a:t>
            </a:r>
          </a:p>
          <a:p>
            <a:pPr lvl="0"/>
            <a:r>
              <a:rPr lang="en-US" sz="1600" dirty="0" smtClean="0">
                <a:latin typeface="Calibri" pitchFamily="34" charset="0"/>
              </a:rPr>
              <a:t>4.Click </a:t>
            </a:r>
            <a:r>
              <a:rPr lang="en-US" sz="1600" dirty="0">
                <a:latin typeface="Calibri" pitchFamily="34" charset="0"/>
              </a:rPr>
              <a:t>on “Add Resource For </a:t>
            </a:r>
            <a:r>
              <a:rPr lang="en-US" sz="1600" dirty="0" smtClean="0">
                <a:latin typeface="Calibri" pitchFamily="34" charset="0"/>
              </a:rPr>
              <a:t>Incentive“</a:t>
            </a:r>
            <a:endParaRPr lang="en-US" sz="1600" dirty="0">
              <a:latin typeface="Calibri" pitchFamily="34" charset="0"/>
            </a:endParaRPr>
          </a:p>
        </p:txBody>
      </p:sp>
      <p:pic>
        <p:nvPicPr>
          <p:cNvPr id="6" name="Picture 5"/>
          <p:cNvPicPr/>
          <p:nvPr/>
        </p:nvPicPr>
        <p:blipFill>
          <a:blip r:embed="rId3" cstate="print"/>
          <a:srcRect/>
          <a:stretch>
            <a:fillRect/>
          </a:stretch>
        </p:blipFill>
        <p:spPr bwMode="auto">
          <a:xfrm>
            <a:off x="5357177" y="4419600"/>
            <a:ext cx="3786823"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81600" y="1905000"/>
            <a:ext cx="3733800" cy="4031873"/>
          </a:xfrm>
          <a:prstGeom prst="rect">
            <a:avLst/>
          </a:prstGeom>
          <a:noFill/>
          <a:ln>
            <a:solidFill>
              <a:srgbClr val="0066CC"/>
            </a:solidFill>
          </a:ln>
        </p:spPr>
        <p:txBody>
          <a:bodyPr wrap="square">
            <a:spAutoFit/>
          </a:bodyPr>
          <a:lstStyle/>
          <a:p>
            <a:pPr lvl="0"/>
            <a:r>
              <a:rPr lang="en-US" sz="1600" dirty="0" smtClean="0">
                <a:latin typeface="Calibri" pitchFamily="34" charset="0"/>
              </a:rPr>
              <a:t>5. All </a:t>
            </a:r>
            <a:r>
              <a:rPr lang="en-US" sz="1600" dirty="0">
                <a:latin typeface="Calibri" pitchFamily="34" charset="0"/>
              </a:rPr>
              <a:t>details are saved and appear in the right hand side of the panel. </a:t>
            </a:r>
            <a:endParaRPr lang="en-US" sz="1600" dirty="0" smtClean="0">
              <a:latin typeface="Calibri" pitchFamily="34" charset="0"/>
            </a:endParaRPr>
          </a:p>
          <a:p>
            <a:pPr lvl="0"/>
            <a:endParaRPr lang="en-US" sz="1600" dirty="0" smtClean="0">
              <a:latin typeface="Calibri" pitchFamily="34" charset="0"/>
            </a:endParaRPr>
          </a:p>
          <a:p>
            <a:pPr lvl="0"/>
            <a:r>
              <a:rPr lang="en-US" sz="1600" dirty="0" smtClean="0">
                <a:latin typeface="Calibri" pitchFamily="34" charset="0"/>
              </a:rPr>
              <a:t>6. Present </a:t>
            </a:r>
            <a:r>
              <a:rPr lang="en-US" sz="1600" dirty="0">
                <a:latin typeface="Calibri" pitchFamily="34" charset="0"/>
              </a:rPr>
              <a:t>volumes , Additional volumes by way of incentive , amount requested, resource name , role and remarks are editable and can be edited for individual employees. Targets can be </a:t>
            </a:r>
            <a:r>
              <a:rPr lang="en-US" sz="1600" dirty="0" err="1">
                <a:latin typeface="Calibri" pitchFamily="34" charset="0"/>
              </a:rPr>
              <a:t>be</a:t>
            </a:r>
            <a:r>
              <a:rPr lang="en-US" sz="1600" dirty="0">
                <a:latin typeface="Calibri" pitchFamily="34" charset="0"/>
              </a:rPr>
              <a:t> altered and entered as per Role. </a:t>
            </a:r>
            <a:endParaRPr lang="en-US" sz="1600" dirty="0" smtClean="0">
              <a:latin typeface="Calibri" pitchFamily="34" charset="0"/>
            </a:endParaRPr>
          </a:p>
          <a:p>
            <a:pPr lvl="0"/>
            <a:endParaRPr lang="en-US" sz="1600" dirty="0">
              <a:latin typeface="Calibri" pitchFamily="34" charset="0"/>
            </a:endParaRPr>
          </a:p>
          <a:p>
            <a:pPr lvl="0"/>
            <a:r>
              <a:rPr lang="en-US" sz="1600" dirty="0" smtClean="0">
                <a:latin typeface="Calibri" pitchFamily="34" charset="0"/>
              </a:rPr>
              <a:t>7.  To </a:t>
            </a:r>
            <a:r>
              <a:rPr lang="en-US" sz="1600" dirty="0">
                <a:latin typeface="Calibri" pitchFamily="34" charset="0"/>
              </a:rPr>
              <a:t>Enter a new Role / Resource .</a:t>
            </a:r>
          </a:p>
          <a:p>
            <a:r>
              <a:rPr lang="en-US" sz="1600" dirty="0">
                <a:latin typeface="Calibri" pitchFamily="34" charset="0"/>
              </a:rPr>
              <a:t>    New resource or new roles can be added which were not mentioned in the incentive request form can again be added separately using the form on the left panel in the similar way</a:t>
            </a:r>
            <a:r>
              <a:rPr lang="en-US" sz="1600" dirty="0" smtClean="0">
                <a:latin typeface="Calibri" pitchFamily="34" charset="0"/>
              </a:rPr>
              <a:t>.</a:t>
            </a:r>
            <a:endParaRPr lang="en-US" sz="1600" dirty="0">
              <a:latin typeface="Calibri" pitchFamily="34" charset="0"/>
            </a:endParaRPr>
          </a:p>
        </p:txBody>
      </p:sp>
      <p:pic>
        <p:nvPicPr>
          <p:cNvPr id="8" name="Picture 7"/>
          <p:cNvPicPr/>
          <p:nvPr/>
        </p:nvPicPr>
        <p:blipFill>
          <a:blip r:embed="rId2" cstate="print"/>
          <a:srcRect/>
          <a:stretch>
            <a:fillRect/>
          </a:stretch>
        </p:blipFill>
        <p:spPr bwMode="auto">
          <a:xfrm>
            <a:off x="381000" y="1066800"/>
            <a:ext cx="4572000" cy="37052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600" smtClean="0">
                <a:latin typeface="Calibri" pitchFamily="34" charset="0"/>
                <a:ea typeface="Calibri" pitchFamily="34" charset="0"/>
                <a:cs typeface="Calibri" pitchFamily="34" charset="0"/>
              </a:rPr>
              <a:t>Reports </a:t>
            </a:r>
            <a:endParaRPr lang="en-IN" sz="3600" smtClean="0">
              <a:latin typeface="Calibri" pitchFamily="34" charset="0"/>
              <a:ea typeface="Calibri" pitchFamily="34" charset="0"/>
              <a:cs typeface="Calibri" pitchFamily="34" charset="0"/>
            </a:endParaRPr>
          </a:p>
        </p:txBody>
      </p:sp>
      <p:sp>
        <p:nvSpPr>
          <p:cNvPr id="5" name="TextBox 4"/>
          <p:cNvSpPr txBox="1"/>
          <p:nvPr/>
        </p:nvSpPr>
        <p:spPr>
          <a:xfrm>
            <a:off x="6324600" y="1524000"/>
            <a:ext cx="2438400" cy="584775"/>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Select the type of report to be generated </a:t>
            </a:r>
          </a:p>
        </p:txBody>
      </p:sp>
      <p:pic>
        <p:nvPicPr>
          <p:cNvPr id="18439" name="Picture 7"/>
          <p:cNvPicPr>
            <a:picLocks noChangeAspect="1" noChangeArrowheads="1"/>
          </p:cNvPicPr>
          <p:nvPr/>
        </p:nvPicPr>
        <p:blipFill>
          <a:blip r:embed="rId2" cstate="print"/>
          <a:srcRect/>
          <a:stretch>
            <a:fillRect/>
          </a:stretch>
        </p:blipFill>
        <p:spPr bwMode="auto">
          <a:xfrm>
            <a:off x="381000" y="1447800"/>
            <a:ext cx="2705100" cy="3419475"/>
          </a:xfrm>
          <a:prstGeom prst="rect">
            <a:avLst/>
          </a:prstGeom>
          <a:noFill/>
          <a:ln w="9525">
            <a:noFill/>
            <a:miter lim="800000"/>
            <a:headEnd/>
            <a:tailEnd/>
          </a:ln>
          <a:effectLst>
            <a:prstShdw prst="shdw13" dist="53882" dir="13500000">
              <a:schemeClr val="bg2">
                <a:alpha val="50000"/>
              </a:schemeClr>
            </a:prstShdw>
          </a:effectLst>
        </p:spPr>
      </p:pic>
      <p:pic>
        <p:nvPicPr>
          <p:cNvPr id="18440" name="Picture 8"/>
          <p:cNvPicPr>
            <a:picLocks noChangeAspect="1" noChangeArrowheads="1"/>
          </p:cNvPicPr>
          <p:nvPr/>
        </p:nvPicPr>
        <p:blipFill>
          <a:blip r:embed="rId3" cstate="print"/>
          <a:srcRect/>
          <a:stretch>
            <a:fillRect/>
          </a:stretch>
        </p:blipFill>
        <p:spPr bwMode="auto">
          <a:xfrm>
            <a:off x="3352800" y="1219200"/>
            <a:ext cx="2676525" cy="3324225"/>
          </a:xfrm>
          <a:prstGeom prst="rect">
            <a:avLst/>
          </a:prstGeom>
          <a:noFill/>
          <a:ln w="9525">
            <a:noFill/>
            <a:miter lim="800000"/>
            <a:headEnd/>
            <a:tailEnd/>
          </a:ln>
          <a:effectLst>
            <a:prstShdw prst="shdw13" dist="53882" dir="13500000">
              <a:schemeClr val="bg2">
                <a:alpha val="50000"/>
              </a:schemeClr>
            </a:prstShdw>
          </a:effectLst>
        </p:spPr>
      </p:pic>
      <p:sp>
        <p:nvSpPr>
          <p:cNvPr id="9" name="Down Arrow 8"/>
          <p:cNvSpPr/>
          <p:nvPr/>
        </p:nvSpPr>
        <p:spPr bwMode="auto">
          <a:xfrm rot="10800000">
            <a:off x="609600" y="3200400"/>
            <a:ext cx="484632" cy="582216"/>
          </a:xfrm>
          <a:prstGeom prst="downArrow">
            <a:avLst/>
          </a:prstGeom>
          <a:solidFill>
            <a:srgbClr val="00B050"/>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TextBox 5"/>
          <p:cNvSpPr txBox="1"/>
          <p:nvPr/>
        </p:nvSpPr>
        <p:spPr>
          <a:xfrm>
            <a:off x="228600" y="3886200"/>
            <a:ext cx="2438400" cy="830997"/>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Reports can be </a:t>
            </a:r>
            <a:r>
              <a:rPr lang="en-US" sz="1600" dirty="0" smtClean="0">
                <a:ln w="18415" cmpd="sng">
                  <a:solidFill>
                    <a:srgbClr val="FFFFFF"/>
                  </a:solidFill>
                  <a:prstDash val="solid"/>
                </a:ln>
                <a:solidFill>
                  <a:srgbClr val="FFFFFF"/>
                </a:solidFill>
                <a:latin typeface="Calibri" pitchFamily="34" charset="0"/>
              </a:rPr>
              <a:t>refined </a:t>
            </a:r>
            <a:r>
              <a:rPr lang="en-US" sz="1600" dirty="0">
                <a:ln w="18415" cmpd="sng">
                  <a:solidFill>
                    <a:srgbClr val="FFFFFF"/>
                  </a:solidFill>
                  <a:prstDash val="solid"/>
                </a:ln>
                <a:solidFill>
                  <a:srgbClr val="FFFFFF"/>
                </a:solidFill>
                <a:latin typeface="Calibri" pitchFamily="34" charset="0"/>
              </a:rPr>
              <a:t>based on 3 </a:t>
            </a:r>
            <a:r>
              <a:rPr lang="en-US" sz="1600" dirty="0" smtClean="0">
                <a:ln w="18415" cmpd="sng">
                  <a:solidFill>
                    <a:srgbClr val="FFFFFF"/>
                  </a:solidFill>
                  <a:prstDash val="solid"/>
                </a:ln>
                <a:solidFill>
                  <a:srgbClr val="FFFFFF"/>
                </a:solidFill>
                <a:latin typeface="Calibri" pitchFamily="34" charset="0"/>
              </a:rPr>
              <a:t>filters as well as time span</a:t>
            </a:r>
            <a:endParaRPr lang="en-US" sz="1600" dirty="0">
              <a:ln w="18415" cmpd="sng">
                <a:solidFill>
                  <a:srgbClr val="FFFFFF"/>
                </a:solidFill>
                <a:prstDash val="solid"/>
              </a:ln>
              <a:solidFill>
                <a:srgbClr val="FFFFFF"/>
              </a:solidFill>
              <a:latin typeface="Calibri" pitchFamily="34" charset="0"/>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dirty="0" smtClean="0">
                <a:latin typeface="Calibri" pitchFamily="34" charset="0"/>
                <a:ea typeface="Calibri" pitchFamily="34" charset="0"/>
                <a:cs typeface="Calibri" pitchFamily="34" charset="0"/>
              </a:rPr>
              <a:t>Production Reports</a:t>
            </a:r>
            <a:endParaRPr lang="en-IN" sz="3600" dirty="0" smtClean="0">
              <a:latin typeface="Calibri" pitchFamily="34" charset="0"/>
              <a:ea typeface="Calibri" pitchFamily="34" charset="0"/>
              <a:cs typeface="Calibri" pitchFamily="34" charset="0"/>
            </a:endParaRPr>
          </a:p>
        </p:txBody>
      </p:sp>
      <p:pic>
        <p:nvPicPr>
          <p:cNvPr id="19459" name="Picture 2" descr="C:\Users\VARSHA\Desktop\DSS snap shots\DSS snap shots\dssre.JPG"/>
          <p:cNvPicPr>
            <a:picLocks noChangeAspect="1" noChangeArrowheads="1"/>
          </p:cNvPicPr>
          <p:nvPr/>
        </p:nvPicPr>
        <p:blipFill>
          <a:blip r:embed="rId2" cstate="print"/>
          <a:srcRect/>
          <a:stretch>
            <a:fillRect/>
          </a:stretch>
        </p:blipFill>
        <p:spPr bwMode="auto">
          <a:xfrm>
            <a:off x="457200" y="1905000"/>
            <a:ext cx="8001000" cy="4000500"/>
          </a:xfrm>
          <a:prstGeom prst="rect">
            <a:avLst/>
          </a:prstGeom>
          <a:noFill/>
          <a:ln w="9525">
            <a:noFill/>
            <a:miter lim="800000"/>
            <a:headEnd/>
            <a:tailEnd/>
          </a:ln>
        </p:spPr>
      </p:pic>
      <p:sp>
        <p:nvSpPr>
          <p:cNvPr id="4" name="TextBox 3"/>
          <p:cNvSpPr txBox="1"/>
          <p:nvPr/>
        </p:nvSpPr>
        <p:spPr>
          <a:xfrm>
            <a:off x="3352800" y="4800600"/>
            <a:ext cx="2438400" cy="338554"/>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Generating a Report</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600" dirty="0" smtClean="0">
                <a:latin typeface="Calibri" pitchFamily="34" charset="0"/>
                <a:ea typeface="Calibri" pitchFamily="34" charset="0"/>
                <a:cs typeface="Calibri" pitchFamily="34" charset="0"/>
              </a:rPr>
              <a:t>Production Report</a:t>
            </a:r>
            <a:endParaRPr lang="en-IN" sz="3600" dirty="0" smtClean="0">
              <a:latin typeface="Calibri" pitchFamily="34" charset="0"/>
              <a:ea typeface="Calibri" pitchFamily="34" charset="0"/>
              <a:cs typeface="Calibri" pitchFamily="34" charset="0"/>
            </a:endParaRPr>
          </a:p>
        </p:txBody>
      </p:sp>
      <p:pic>
        <p:nvPicPr>
          <p:cNvPr id="20483" name="Picture 2" descr="C:\Users\VARSHA\Desktop\DSS snap shots\DSS snap shots\DSS rep.JPG"/>
          <p:cNvPicPr>
            <a:picLocks noChangeAspect="1" noChangeArrowheads="1"/>
          </p:cNvPicPr>
          <p:nvPr/>
        </p:nvPicPr>
        <p:blipFill>
          <a:blip r:embed="rId2" cstate="print"/>
          <a:srcRect/>
          <a:stretch>
            <a:fillRect/>
          </a:stretch>
        </p:blipFill>
        <p:spPr bwMode="auto">
          <a:xfrm>
            <a:off x="304800" y="1676400"/>
            <a:ext cx="8534400" cy="3810000"/>
          </a:xfrm>
          <a:prstGeom prst="rect">
            <a:avLst/>
          </a:prstGeom>
          <a:noFill/>
          <a:ln w="9525">
            <a:noFill/>
            <a:miter lim="800000"/>
            <a:headEnd/>
            <a:tailEnd/>
          </a:ln>
        </p:spPr>
      </p:pic>
      <p:sp>
        <p:nvSpPr>
          <p:cNvPr id="4" name="TextBox 3"/>
          <p:cNvSpPr txBox="1"/>
          <p:nvPr/>
        </p:nvSpPr>
        <p:spPr bwMode="auto">
          <a:xfrm>
            <a:off x="6400800" y="3505200"/>
            <a:ext cx="2209800" cy="1077218"/>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cs typeface="Calibri" pitchFamily="34" charset="0"/>
              </a:rPr>
              <a:t>Populates  working hrs and leave details automatically  from HRIS</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dirty="0" smtClean="0">
                <a:latin typeface="Calibri" pitchFamily="34" charset="0"/>
                <a:ea typeface="Calibri" pitchFamily="34" charset="0"/>
                <a:cs typeface="Calibri" pitchFamily="34" charset="0"/>
              </a:rPr>
              <a:t>Export of Reports</a:t>
            </a:r>
            <a:endParaRPr lang="en-IN" sz="3600" dirty="0" smtClean="0">
              <a:latin typeface="Calibri" pitchFamily="34" charset="0"/>
              <a:ea typeface="Calibri" pitchFamily="34" charset="0"/>
              <a:cs typeface="Calibri" pitchFamily="34" charset="0"/>
            </a:endParaRPr>
          </a:p>
        </p:txBody>
      </p:sp>
      <p:pic>
        <p:nvPicPr>
          <p:cNvPr id="21507" name="Picture 2" descr="C:\Users\VARSHA\Desktop\DSS snap shots\DSS snap shots\DSS_rep.JPG"/>
          <p:cNvPicPr>
            <a:picLocks noChangeAspect="1" noChangeArrowheads="1"/>
          </p:cNvPicPr>
          <p:nvPr/>
        </p:nvPicPr>
        <p:blipFill>
          <a:blip r:embed="rId2" cstate="print"/>
          <a:srcRect/>
          <a:stretch>
            <a:fillRect/>
          </a:stretch>
        </p:blipFill>
        <p:spPr bwMode="auto">
          <a:xfrm>
            <a:off x="304800" y="1524000"/>
            <a:ext cx="8524875" cy="3962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600" dirty="0" smtClean="0">
                <a:latin typeface="Calibri" pitchFamily="34" charset="0"/>
                <a:ea typeface="Calibri" pitchFamily="34" charset="0"/>
                <a:cs typeface="Calibri" pitchFamily="34" charset="0"/>
              </a:rPr>
              <a:t>Export of Reports</a:t>
            </a:r>
            <a:endParaRPr lang="en-IN" sz="3600" dirty="0" smtClean="0">
              <a:latin typeface="Calibri" pitchFamily="34" charset="0"/>
              <a:ea typeface="Calibri" pitchFamily="34" charset="0"/>
              <a:cs typeface="Calibri" pitchFamily="34" charset="0"/>
            </a:endParaRPr>
          </a:p>
        </p:txBody>
      </p:sp>
      <p:pic>
        <p:nvPicPr>
          <p:cNvPr id="22531" name="Picture 2" descr="C:\Users\VARSHA\Desktop\DSS snap shots\DSS snap shots\DSS repg.JPG"/>
          <p:cNvPicPr>
            <a:picLocks noChangeAspect="1" noChangeArrowheads="1"/>
          </p:cNvPicPr>
          <p:nvPr/>
        </p:nvPicPr>
        <p:blipFill>
          <a:blip r:embed="rId2" cstate="print"/>
          <a:srcRect/>
          <a:stretch>
            <a:fillRect/>
          </a:stretch>
        </p:blipFill>
        <p:spPr bwMode="auto">
          <a:xfrm>
            <a:off x="152400" y="1676400"/>
            <a:ext cx="8991600" cy="47053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2" cstate="print"/>
          <a:srcRect/>
          <a:stretch>
            <a:fillRect/>
          </a:stretch>
        </p:blipFill>
        <p:spPr bwMode="auto">
          <a:xfrm>
            <a:off x="609600" y="1223963"/>
            <a:ext cx="8153400" cy="3729037"/>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5123" name="Title 1"/>
          <p:cNvSpPr>
            <a:spLocks noGrp="1"/>
          </p:cNvSpPr>
          <p:nvPr>
            <p:ph type="title"/>
          </p:nvPr>
        </p:nvSpPr>
        <p:spPr/>
        <p:txBody>
          <a:bodyPr/>
          <a:lstStyle/>
          <a:p>
            <a:pPr algn="l"/>
            <a:r>
              <a:rPr lang="en-US" sz="3600" dirty="0" smtClean="0">
                <a:latin typeface="Calibri" pitchFamily="34" charset="0"/>
                <a:ea typeface="Calibri" pitchFamily="34" charset="0"/>
                <a:cs typeface="Calibri" pitchFamily="34" charset="0"/>
              </a:rPr>
              <a:t>Creating a New Project</a:t>
            </a:r>
          </a:p>
        </p:txBody>
      </p:sp>
      <p:sp>
        <p:nvSpPr>
          <p:cNvPr id="5124" name="Left Arrow 4"/>
          <p:cNvSpPr>
            <a:spLocks noChangeArrowheads="1"/>
          </p:cNvSpPr>
          <p:nvPr/>
        </p:nvSpPr>
        <p:spPr bwMode="auto">
          <a:xfrm>
            <a:off x="1981200" y="1981200"/>
            <a:ext cx="381000" cy="917079"/>
          </a:xfrm>
          <a:prstGeom prst="leftArrow">
            <a:avLst>
              <a:gd name="adj1" fmla="val 50000"/>
              <a:gd name="adj2" fmla="val 49999"/>
            </a:avLst>
          </a:prstGeom>
          <a:solidFill>
            <a:srgbClr val="00B050"/>
          </a:solidFill>
          <a:ln w="9525" algn="ctr">
            <a:solidFill>
              <a:schemeClr val="tx1"/>
            </a:solidFill>
            <a:miter lim="800000"/>
            <a:headEnd/>
            <a:tailEnd/>
          </a:ln>
        </p:spPr>
        <p:txBody>
          <a:bodyPr wrap="square">
            <a:spAutoFit/>
          </a:bodyPr>
          <a:lstStyle/>
          <a:p>
            <a:endParaRPr lang="en-US" sz="2400"/>
          </a:p>
        </p:txBody>
      </p:sp>
      <p:sp>
        <p:nvSpPr>
          <p:cNvPr id="6" name="TextBox 5"/>
          <p:cNvSpPr txBox="1"/>
          <p:nvPr/>
        </p:nvSpPr>
        <p:spPr>
          <a:xfrm>
            <a:off x="2590800" y="1905000"/>
            <a:ext cx="1981200" cy="830997"/>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Click on “Project resource” Tab in lower panel</a:t>
            </a:r>
          </a:p>
        </p:txBody>
      </p:sp>
      <p:sp>
        <p:nvSpPr>
          <p:cNvPr id="7" name="TextBox 6"/>
          <p:cNvSpPr txBox="1"/>
          <p:nvPr/>
        </p:nvSpPr>
        <p:spPr>
          <a:xfrm>
            <a:off x="304800" y="4953000"/>
            <a:ext cx="8458200" cy="10779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0" indent="-342900">
              <a:buFont typeface="Arial" pitchFamily="34" charset="0"/>
              <a:buChar char="•"/>
              <a:defRPr/>
            </a:pPr>
            <a:r>
              <a:rPr lang="en-US" sz="1600" b="1" dirty="0">
                <a:latin typeface="Calibri" pitchFamily="34" charset="0"/>
                <a:cs typeface="Calibri" pitchFamily="34" charset="0"/>
              </a:rPr>
              <a:t>Number- Enter Number of resources in the project</a:t>
            </a:r>
          </a:p>
          <a:p>
            <a:pPr marL="342900" indent="-342900">
              <a:buFont typeface="Arial" pitchFamily="34" charset="0"/>
              <a:buChar char="•"/>
              <a:defRPr/>
            </a:pPr>
            <a:r>
              <a:rPr lang="en-US" sz="1600" b="1" dirty="0">
                <a:latin typeface="Calibri" pitchFamily="34" charset="0"/>
                <a:cs typeface="Calibri" pitchFamily="34" charset="0"/>
              </a:rPr>
              <a:t>Volume of work – if a fixed number enter that or if it’s a varying volume enter both fields</a:t>
            </a:r>
          </a:p>
          <a:p>
            <a:pPr marL="342900" indent="-342900">
              <a:buFont typeface="Arial" pitchFamily="34" charset="0"/>
              <a:buChar char="•"/>
              <a:defRPr/>
            </a:pPr>
            <a:r>
              <a:rPr lang="en-US" sz="1600" b="1" dirty="0" smtClean="0">
                <a:latin typeface="Calibri" pitchFamily="34" charset="0"/>
                <a:cs typeface="Calibri" pitchFamily="34" charset="0"/>
              </a:rPr>
              <a:t>Measurable Unit </a:t>
            </a:r>
            <a:r>
              <a:rPr lang="en-US" sz="1600" b="1" dirty="0">
                <a:latin typeface="Calibri" pitchFamily="34" charset="0"/>
                <a:cs typeface="Calibri" pitchFamily="34" charset="0"/>
              </a:rPr>
              <a:t>– volume measurement unit, is a controlled field</a:t>
            </a:r>
          </a:p>
          <a:p>
            <a:pPr marL="342900" indent="-342900">
              <a:buFont typeface="Arial" pitchFamily="34" charset="0"/>
              <a:buChar char="•"/>
              <a:defRPr/>
            </a:pPr>
            <a:r>
              <a:rPr lang="en-US" sz="1600" b="1" dirty="0">
                <a:latin typeface="Calibri" pitchFamily="34" charset="0"/>
                <a:cs typeface="Calibri" pitchFamily="34" charset="0"/>
              </a:rPr>
              <a:t>Deliverable Frequency- The content delivered to client weekly, daily, etc- controlled field</a:t>
            </a:r>
          </a:p>
        </p:txBody>
      </p:sp>
      <p:sp>
        <p:nvSpPr>
          <p:cNvPr id="2" name="TextBox 7"/>
          <p:cNvSpPr txBox="1">
            <a:spLocks noChangeArrowheads="1"/>
          </p:cNvSpPr>
          <p:nvPr/>
        </p:nvSpPr>
        <p:spPr bwMode="auto">
          <a:xfrm>
            <a:off x="6629400" y="4572000"/>
            <a:ext cx="1981200" cy="261938"/>
          </a:xfrm>
          <a:prstGeom prst="rect">
            <a:avLst/>
          </a:prstGeom>
          <a:solidFill>
            <a:srgbClr val="FF0000"/>
          </a:solidFill>
          <a:ln w="9525">
            <a:noFill/>
            <a:miter lim="800000"/>
            <a:headEnd/>
            <a:tailEnd/>
          </a:ln>
        </p:spPr>
        <p:txBody>
          <a:bodyPr>
            <a:spAutoFit/>
          </a:bodyPr>
          <a:lstStyle/>
          <a:p>
            <a:r>
              <a:rPr lang="en-US" sz="1100" b="1" dirty="0"/>
              <a:t>One time </a:t>
            </a:r>
            <a:r>
              <a:rPr lang="en-US" sz="1100" b="1" dirty="0">
                <a:latin typeface="Calibri" pitchFamily="34" charset="0"/>
              </a:rPr>
              <a:t>filling</a:t>
            </a:r>
            <a:r>
              <a:rPr lang="en-US" sz="1100" b="1" dirty="0"/>
              <a:t> needed</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dirty="0" smtClean="0">
                <a:latin typeface="Calibri" pitchFamily="34" charset="0"/>
                <a:ea typeface="Calibri" pitchFamily="34" charset="0"/>
                <a:cs typeface="Calibri" pitchFamily="34" charset="0"/>
              </a:rPr>
              <a:t>Quality Report</a:t>
            </a:r>
            <a:endParaRPr lang="en-IN" sz="3600" dirty="0" smtClean="0">
              <a:latin typeface="Calibri" pitchFamily="34" charset="0"/>
              <a:ea typeface="Calibri" pitchFamily="34" charset="0"/>
              <a:cs typeface="Calibri" pitchFamily="34" charset="0"/>
            </a:endParaRPr>
          </a:p>
        </p:txBody>
      </p:sp>
      <p:pic>
        <p:nvPicPr>
          <p:cNvPr id="23555" name="Picture 2" descr="C:\Users\VARSHA\Desktop\DSS snap shots\DSS snap shots\DSS Repq.JPG"/>
          <p:cNvPicPr>
            <a:picLocks noChangeAspect="1" noChangeArrowheads="1"/>
          </p:cNvPicPr>
          <p:nvPr/>
        </p:nvPicPr>
        <p:blipFill>
          <a:blip r:embed="rId2" cstate="print"/>
          <a:srcRect/>
          <a:stretch>
            <a:fillRect/>
          </a:stretch>
        </p:blipFill>
        <p:spPr bwMode="auto">
          <a:xfrm>
            <a:off x="100013" y="1247775"/>
            <a:ext cx="8943975" cy="4362450"/>
          </a:xfrm>
          <a:prstGeom prst="rect">
            <a:avLst/>
          </a:prstGeom>
          <a:noFill/>
          <a:ln w="9525">
            <a:noFill/>
            <a:miter lim="800000"/>
            <a:headEnd/>
            <a:tailEnd/>
          </a:ln>
        </p:spPr>
      </p:pic>
      <p:sp>
        <p:nvSpPr>
          <p:cNvPr id="4" name="TextBox 3"/>
          <p:cNvSpPr txBox="1"/>
          <p:nvPr/>
        </p:nvSpPr>
        <p:spPr>
          <a:xfrm>
            <a:off x="3429000" y="5181600"/>
            <a:ext cx="2438400" cy="338554"/>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Generating a Report</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600" dirty="0" smtClean="0">
                <a:latin typeface="Calibri" pitchFamily="34" charset="0"/>
              </a:rPr>
              <a:t>Production and </a:t>
            </a:r>
            <a:r>
              <a:rPr lang="en-US" sz="3600" dirty="0" smtClean="0">
                <a:latin typeface="Calibri" pitchFamily="34" charset="0"/>
                <a:ea typeface="Calibri" pitchFamily="34" charset="0"/>
                <a:cs typeface="Calibri" pitchFamily="34" charset="0"/>
              </a:rPr>
              <a:t>Quality Report</a:t>
            </a:r>
            <a:r>
              <a:rPr lang="en-US" sz="3600" dirty="0" smtClean="0">
                <a:latin typeface="Calibri" pitchFamily="34" charset="0"/>
              </a:rPr>
              <a:t> </a:t>
            </a:r>
          </a:p>
        </p:txBody>
      </p:sp>
      <p:pic>
        <p:nvPicPr>
          <p:cNvPr id="24579" name="Picture 2"/>
          <p:cNvPicPr>
            <a:picLocks noChangeAspect="1" noChangeArrowheads="1"/>
          </p:cNvPicPr>
          <p:nvPr/>
        </p:nvPicPr>
        <p:blipFill>
          <a:blip r:embed="rId2" cstate="print"/>
          <a:srcRect/>
          <a:stretch>
            <a:fillRect/>
          </a:stretch>
        </p:blipFill>
        <p:spPr bwMode="auto">
          <a:xfrm>
            <a:off x="228600" y="2057400"/>
            <a:ext cx="8743950" cy="42767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dirty="0" smtClean="0">
                <a:latin typeface="Calibri" pitchFamily="34" charset="0"/>
                <a:ea typeface="Calibri" pitchFamily="34" charset="0"/>
                <a:cs typeface="Calibri" pitchFamily="34" charset="0"/>
              </a:rPr>
              <a:t>Attrition Report</a:t>
            </a:r>
            <a:endParaRPr lang="en-IN" sz="3600" dirty="0" smtClean="0">
              <a:latin typeface="Calibri" pitchFamily="34" charset="0"/>
              <a:ea typeface="Calibri" pitchFamily="34" charset="0"/>
              <a:cs typeface="Calibri" pitchFamily="34" charset="0"/>
            </a:endParaRPr>
          </a:p>
        </p:txBody>
      </p:sp>
      <p:pic>
        <p:nvPicPr>
          <p:cNvPr id="25603" name="Picture 2" descr="C:\Users\VARSHA\Desktop\DSS snap shots\DSS snap shots\DSS_repA.JPG"/>
          <p:cNvPicPr>
            <a:picLocks noChangeAspect="1" noChangeArrowheads="1"/>
          </p:cNvPicPr>
          <p:nvPr/>
        </p:nvPicPr>
        <p:blipFill>
          <a:blip r:embed="rId2" cstate="print"/>
          <a:srcRect/>
          <a:stretch>
            <a:fillRect/>
          </a:stretch>
        </p:blipFill>
        <p:spPr bwMode="auto">
          <a:xfrm>
            <a:off x="304800" y="1447800"/>
            <a:ext cx="8686800" cy="4438650"/>
          </a:xfrm>
          <a:prstGeom prst="rect">
            <a:avLst/>
          </a:prstGeom>
          <a:noFill/>
          <a:ln w="9525">
            <a:noFill/>
            <a:miter lim="800000"/>
            <a:headEnd/>
            <a:tailEnd/>
          </a:ln>
        </p:spPr>
      </p:pic>
      <p:sp>
        <p:nvSpPr>
          <p:cNvPr id="4" name="TextBox 3"/>
          <p:cNvSpPr txBox="1"/>
          <p:nvPr/>
        </p:nvSpPr>
        <p:spPr>
          <a:xfrm>
            <a:off x="3352800" y="4800600"/>
            <a:ext cx="2438400" cy="338554"/>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Generating a Report</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600" dirty="0" smtClean="0">
                <a:latin typeface="Calibri" pitchFamily="34" charset="0"/>
                <a:ea typeface="Calibri" pitchFamily="34" charset="0"/>
                <a:cs typeface="Calibri" pitchFamily="34" charset="0"/>
              </a:rPr>
              <a:t>Incentive Reports</a:t>
            </a:r>
            <a:endParaRPr lang="en-IN" sz="3600" dirty="0" smtClean="0">
              <a:latin typeface="Calibri" pitchFamily="34" charset="0"/>
              <a:ea typeface="Calibri" pitchFamily="34" charset="0"/>
              <a:cs typeface="Calibri" pitchFamily="34" charset="0"/>
            </a:endParaRPr>
          </a:p>
        </p:txBody>
      </p:sp>
      <p:pic>
        <p:nvPicPr>
          <p:cNvPr id="26627" name="Picture 2" descr="C:\Users\VARSHA\Desktop\DSS snap shots\DSS snap shots\DSS_Repince.JPG"/>
          <p:cNvPicPr>
            <a:picLocks noChangeAspect="1" noChangeArrowheads="1"/>
          </p:cNvPicPr>
          <p:nvPr/>
        </p:nvPicPr>
        <p:blipFill>
          <a:blip r:embed="rId2" cstate="print"/>
          <a:srcRect/>
          <a:stretch>
            <a:fillRect/>
          </a:stretch>
        </p:blipFill>
        <p:spPr bwMode="auto">
          <a:xfrm>
            <a:off x="247650" y="1524000"/>
            <a:ext cx="8743950" cy="4343400"/>
          </a:xfrm>
          <a:prstGeom prst="rect">
            <a:avLst/>
          </a:prstGeom>
          <a:noFill/>
          <a:ln w="9525">
            <a:noFill/>
            <a:miter lim="800000"/>
            <a:headEnd/>
            <a:tailEnd/>
          </a:ln>
        </p:spPr>
      </p:pic>
      <p:sp>
        <p:nvSpPr>
          <p:cNvPr id="4" name="TextBox 3"/>
          <p:cNvSpPr txBox="1"/>
          <p:nvPr/>
        </p:nvSpPr>
        <p:spPr>
          <a:xfrm>
            <a:off x="3352800" y="4800600"/>
            <a:ext cx="2438400" cy="369332"/>
          </a:xfrm>
          <a:prstGeom prst="rect">
            <a:avLst/>
          </a:prstGeom>
          <a:solidFill>
            <a:srgbClr val="7030A0"/>
          </a:solidFill>
          <a:ln>
            <a:solidFill>
              <a:schemeClr val="accent4"/>
            </a:solidFill>
          </a:ln>
        </p:spPr>
        <p:txBody>
          <a:bodyPr>
            <a:spAutoFit/>
          </a:bodyPr>
          <a:lstStyle/>
          <a:p>
            <a:pPr>
              <a:defRPr/>
            </a:pPr>
            <a:r>
              <a:rPr lang="en-US" dirty="0">
                <a:ln w="18415" cmpd="sng">
                  <a:solidFill>
                    <a:srgbClr val="FFFFFF"/>
                  </a:solidFill>
                  <a:prstDash val="solid"/>
                </a:ln>
                <a:solidFill>
                  <a:srgbClr val="FFFFFF"/>
                </a:solidFill>
              </a:rPr>
              <a:t>Generating a Report</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6477000" cy="1143000"/>
          </a:xfrm>
        </p:spPr>
        <p:txBody>
          <a:bodyPr/>
          <a:lstStyle/>
          <a:p>
            <a:r>
              <a:rPr lang="en-US" sz="3600" dirty="0" smtClean="0">
                <a:latin typeface="Calibri" pitchFamily="34" charset="0"/>
                <a:ea typeface="Calibri" pitchFamily="34" charset="0"/>
                <a:cs typeface="Calibri" pitchFamily="34" charset="0"/>
              </a:rPr>
              <a:t>New Resource Request Report</a:t>
            </a:r>
            <a:endParaRPr lang="en-IN" sz="3600" dirty="0" smtClean="0">
              <a:latin typeface="Calibri" pitchFamily="34" charset="0"/>
              <a:ea typeface="Calibri" pitchFamily="34" charset="0"/>
              <a:cs typeface="Calibri" pitchFamily="34" charset="0"/>
            </a:endParaRPr>
          </a:p>
        </p:txBody>
      </p:sp>
      <p:pic>
        <p:nvPicPr>
          <p:cNvPr id="27651" name="Picture 2" descr="C:\Users\VARSHA\Desktop\DSS snap shots\DSS snap shots\DSS_repR.JPG"/>
          <p:cNvPicPr>
            <a:picLocks noChangeAspect="1" noChangeArrowheads="1"/>
          </p:cNvPicPr>
          <p:nvPr/>
        </p:nvPicPr>
        <p:blipFill>
          <a:blip r:embed="rId2" cstate="print"/>
          <a:srcRect/>
          <a:stretch>
            <a:fillRect/>
          </a:stretch>
        </p:blipFill>
        <p:spPr bwMode="auto">
          <a:xfrm>
            <a:off x="152400" y="1600200"/>
            <a:ext cx="8810625" cy="4248150"/>
          </a:xfrm>
          <a:prstGeom prst="rect">
            <a:avLst/>
          </a:prstGeom>
          <a:noFill/>
          <a:ln w="9525">
            <a:noFill/>
            <a:miter lim="800000"/>
            <a:headEnd/>
            <a:tailEnd/>
          </a:ln>
        </p:spPr>
      </p:pic>
      <p:sp>
        <p:nvSpPr>
          <p:cNvPr id="4" name="TextBox 3"/>
          <p:cNvSpPr txBox="1"/>
          <p:nvPr/>
        </p:nvSpPr>
        <p:spPr>
          <a:xfrm>
            <a:off x="3352800" y="4800600"/>
            <a:ext cx="2438400" cy="369332"/>
          </a:xfrm>
          <a:prstGeom prst="rect">
            <a:avLst/>
          </a:prstGeom>
          <a:solidFill>
            <a:srgbClr val="7030A0"/>
          </a:solidFill>
          <a:ln>
            <a:solidFill>
              <a:schemeClr val="accent4"/>
            </a:solidFill>
          </a:ln>
        </p:spPr>
        <p:txBody>
          <a:bodyPr>
            <a:spAutoFit/>
          </a:bodyPr>
          <a:lstStyle/>
          <a:p>
            <a:pPr>
              <a:defRPr/>
            </a:pPr>
            <a:r>
              <a:rPr lang="en-US" dirty="0">
                <a:ln w="18415" cmpd="sng">
                  <a:solidFill>
                    <a:srgbClr val="FFFFFF"/>
                  </a:solidFill>
                  <a:prstDash val="solid"/>
                </a:ln>
                <a:solidFill>
                  <a:srgbClr val="FFFFFF"/>
                </a:solidFill>
              </a:rPr>
              <a:t>Generating a Report</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improvement Plan(PIP)</a:t>
            </a:r>
            <a:endParaRPr lang="en-IN" dirty="0"/>
          </a:p>
        </p:txBody>
      </p:sp>
      <p:sp>
        <p:nvSpPr>
          <p:cNvPr id="7" name="Content Placeholder 6"/>
          <p:cNvSpPr>
            <a:spLocks noGrp="1"/>
          </p:cNvSpPr>
          <p:nvPr>
            <p:ph idx="1"/>
          </p:nvPr>
        </p:nvSpPr>
        <p:spPr/>
        <p:txBody>
          <a:bodyPr/>
          <a:lstStyle/>
          <a:p>
            <a:endParaRPr lang="en-IN"/>
          </a:p>
        </p:txBody>
      </p:sp>
      <p:pic>
        <p:nvPicPr>
          <p:cNvPr id="2052" name="Picture 4"/>
          <p:cNvPicPr>
            <a:picLocks noChangeAspect="1" noChangeArrowheads="1"/>
          </p:cNvPicPr>
          <p:nvPr/>
        </p:nvPicPr>
        <p:blipFill>
          <a:blip r:embed="rId2" cstate="print"/>
          <a:srcRect/>
          <a:stretch>
            <a:fillRect/>
          </a:stretch>
        </p:blipFill>
        <p:spPr bwMode="auto">
          <a:xfrm>
            <a:off x="228600" y="1524000"/>
            <a:ext cx="8610601" cy="45910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 (Review and Update)</a:t>
            </a:r>
            <a:endParaRPr lang="en-IN"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1219200"/>
            <a:ext cx="5457143" cy="30480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81000" y="4343400"/>
            <a:ext cx="8763000" cy="13811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 update and closure</a:t>
            </a:r>
            <a:endParaRPr lang="en-IN" dirty="0"/>
          </a:p>
        </p:txBody>
      </p:sp>
      <p:sp>
        <p:nvSpPr>
          <p:cNvPr id="5" name="Content Placeholder 4"/>
          <p:cNvSpPr>
            <a:spLocks noGrp="1"/>
          </p:cNvSpPr>
          <p:nvPr>
            <p:ph idx="1"/>
          </p:nvPr>
        </p:nvSpPr>
        <p:spPr/>
        <p:txBody>
          <a:bodyPr/>
          <a:lstStyle/>
          <a:p>
            <a:endParaRPr lang="en-IN"/>
          </a:p>
        </p:txBody>
      </p:sp>
      <p:pic>
        <p:nvPicPr>
          <p:cNvPr id="4099" name="Picture 3"/>
          <p:cNvPicPr>
            <a:picLocks noChangeAspect="1" noChangeArrowheads="1"/>
          </p:cNvPicPr>
          <p:nvPr/>
        </p:nvPicPr>
        <p:blipFill>
          <a:blip r:embed="rId2" cstate="print"/>
          <a:srcRect/>
          <a:stretch>
            <a:fillRect/>
          </a:stretch>
        </p:blipFill>
        <p:spPr bwMode="auto">
          <a:xfrm>
            <a:off x="1" y="249237"/>
            <a:ext cx="8915399" cy="660876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609600" y="1676400"/>
            <a:ext cx="7038975" cy="4267200"/>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28675" name="Title 1"/>
          <p:cNvSpPr>
            <a:spLocks noGrp="1"/>
          </p:cNvSpPr>
          <p:nvPr>
            <p:ph type="title"/>
          </p:nvPr>
        </p:nvSpPr>
        <p:spPr/>
        <p:txBody>
          <a:bodyPr/>
          <a:lstStyle/>
          <a:p>
            <a:r>
              <a:rPr lang="en-US" sz="3600" dirty="0" smtClean="0">
                <a:latin typeface="Calibri" pitchFamily="34" charset="0"/>
                <a:ea typeface="Calibri" pitchFamily="34" charset="0"/>
                <a:cs typeface="Calibri" pitchFamily="34" charset="0"/>
              </a:rPr>
              <a:t>Deliverable Report</a:t>
            </a:r>
            <a:endParaRPr lang="en-IN" sz="3600" dirty="0" smtClean="0">
              <a:latin typeface="Calibri" pitchFamily="34" charset="0"/>
              <a:ea typeface="Calibri" pitchFamily="34" charset="0"/>
              <a:cs typeface="Calibri" pitchFamily="34" charset="0"/>
            </a:endParaRPr>
          </a:p>
        </p:txBody>
      </p:sp>
      <p:sp>
        <p:nvSpPr>
          <p:cNvPr id="4" name="TextBox 3"/>
          <p:cNvSpPr txBox="1"/>
          <p:nvPr/>
        </p:nvSpPr>
        <p:spPr>
          <a:xfrm>
            <a:off x="3352800" y="4800600"/>
            <a:ext cx="2438400" cy="369332"/>
          </a:xfrm>
          <a:prstGeom prst="rect">
            <a:avLst/>
          </a:prstGeom>
          <a:solidFill>
            <a:srgbClr val="7030A0"/>
          </a:solidFill>
          <a:ln>
            <a:solidFill>
              <a:schemeClr val="accent4"/>
            </a:solidFill>
          </a:ln>
        </p:spPr>
        <p:txBody>
          <a:bodyPr>
            <a:spAutoFit/>
          </a:bodyPr>
          <a:lstStyle/>
          <a:p>
            <a:pPr>
              <a:defRPr/>
            </a:pPr>
            <a:r>
              <a:rPr lang="en-US" dirty="0">
                <a:ln w="18415" cmpd="sng">
                  <a:solidFill>
                    <a:srgbClr val="FFFFFF"/>
                  </a:solidFill>
                  <a:prstDash val="solid"/>
                </a:ln>
                <a:solidFill>
                  <a:srgbClr val="FFFFFF"/>
                </a:solidFill>
              </a:rPr>
              <a:t>Generating a Report</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457200"/>
            <a:ext cx="3099695" cy="646331"/>
          </a:xfrm>
          <a:prstGeom prst="rect">
            <a:avLst/>
          </a:prstGeom>
          <a:noFill/>
        </p:spPr>
        <p:txBody>
          <a:bodyPr wrap="none" rtlCol="0">
            <a:spAutoFit/>
          </a:bodyPr>
          <a:lstStyle/>
          <a:p>
            <a:r>
              <a:rPr lang="en-US" sz="3600" dirty="0">
                <a:latin typeface="Calibri" pitchFamily="34" charset="0"/>
              </a:rPr>
              <a:t>DSS Dashboard</a:t>
            </a:r>
          </a:p>
        </p:txBody>
      </p:sp>
      <p:pic>
        <p:nvPicPr>
          <p:cNvPr id="88066" name="Picture 2"/>
          <p:cNvPicPr>
            <a:picLocks noChangeAspect="1" noChangeArrowheads="1"/>
          </p:cNvPicPr>
          <p:nvPr/>
        </p:nvPicPr>
        <p:blipFill>
          <a:blip r:embed="rId2" cstate="print"/>
          <a:srcRect/>
          <a:stretch>
            <a:fillRect/>
          </a:stretch>
        </p:blipFill>
        <p:spPr bwMode="auto">
          <a:xfrm>
            <a:off x="4724400" y="2286000"/>
            <a:ext cx="3581400" cy="703489"/>
          </a:xfrm>
          <a:prstGeom prst="rect">
            <a:avLst/>
          </a:prstGeom>
          <a:noFill/>
        </p:spPr>
      </p:pic>
      <p:sp>
        <p:nvSpPr>
          <p:cNvPr id="88067" name="Rectangle 3"/>
          <p:cNvSpPr>
            <a:spLocks noChangeArrowheads="1"/>
          </p:cNvSpPr>
          <p:nvPr/>
        </p:nvSpPr>
        <p:spPr bwMode="auto">
          <a:xfrm>
            <a:off x="304800" y="1447800"/>
            <a:ext cx="3733800" cy="2133600"/>
          </a:xfrm>
          <a:prstGeom prst="rect">
            <a:avLst/>
          </a:prstGeom>
          <a:solidFill>
            <a:srgbClr val="7030A0"/>
          </a:solidFill>
          <a:ln>
            <a:solidFill>
              <a:schemeClr val="accent4"/>
            </a:solidFill>
          </a:ln>
        </p:spPr>
        <p:txBody>
          <a:bodyPr wrap="square">
            <a:spAutoFit/>
          </a:bodyPr>
          <a:lstStyle/>
          <a:p>
            <a:pPr marL="0" marR="0" lvl="0" indent="0" defTabSz="914400" eaLnBrk="0" latinLnBrk="0" hangingPunct="0">
              <a:lnSpc>
                <a:spcPct val="100000"/>
              </a:lnSpc>
              <a:buClrTx/>
              <a:buSzTx/>
              <a:buFontTx/>
              <a:buNone/>
              <a:tabLst/>
            </a:pPr>
            <a:r>
              <a:rPr lang="en-US" sz="1600" dirty="0">
                <a:solidFill>
                  <a:schemeClr val="bg1"/>
                </a:solidFill>
                <a:latin typeface="Calibri" pitchFamily="34" charset="0"/>
              </a:rPr>
              <a:t>DSS Dashboard is a Display to help </a:t>
            </a:r>
            <a:r>
              <a:rPr lang="en-US" sz="1600" b="1" dirty="0">
                <a:solidFill>
                  <a:schemeClr val="bg1"/>
                </a:solidFill>
                <a:latin typeface="Calibri" pitchFamily="34" charset="0"/>
              </a:rPr>
              <a:t>tracking of the different requests</a:t>
            </a:r>
            <a:r>
              <a:rPr lang="en-US" sz="1600" dirty="0">
                <a:solidFill>
                  <a:schemeClr val="bg1"/>
                </a:solidFill>
                <a:latin typeface="Calibri" pitchFamily="34" charset="0"/>
              </a:rPr>
              <a:t> and </a:t>
            </a:r>
            <a:r>
              <a:rPr lang="en-US" sz="1600" b="1" dirty="0">
                <a:solidFill>
                  <a:schemeClr val="bg1"/>
                </a:solidFill>
                <a:latin typeface="Calibri" pitchFamily="34" charset="0"/>
              </a:rPr>
              <a:t>approvals</a:t>
            </a:r>
            <a:r>
              <a:rPr lang="en-US" sz="1600" dirty="0">
                <a:solidFill>
                  <a:schemeClr val="bg1"/>
                </a:solidFill>
                <a:latin typeface="Calibri" pitchFamily="34" charset="0"/>
              </a:rPr>
              <a:t> made by a User. All the requests created by a user or requires approval are documented and displayed on the DSS Dashboard . These would also be accompanied by email notifications. ( documented in excel - DSS alerts ) </a:t>
            </a:r>
          </a:p>
        </p:txBody>
      </p:sp>
      <p:sp>
        <p:nvSpPr>
          <p:cNvPr id="88069" name="Rectangle 5"/>
          <p:cNvSpPr>
            <a:spLocks noChangeArrowheads="1"/>
          </p:cNvSpPr>
          <p:nvPr/>
        </p:nvSpPr>
        <p:spPr bwMode="auto">
          <a:xfrm>
            <a:off x="0" y="4000500"/>
            <a:ext cx="9144000" cy="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88070" name="Picture 6"/>
          <p:cNvPicPr>
            <a:picLocks noChangeAspect="1" noChangeArrowheads="1"/>
          </p:cNvPicPr>
          <p:nvPr/>
        </p:nvPicPr>
        <p:blipFill>
          <a:blip r:embed="rId3" cstate="print"/>
          <a:srcRect/>
          <a:stretch>
            <a:fillRect/>
          </a:stretch>
        </p:blipFill>
        <p:spPr bwMode="auto">
          <a:xfrm>
            <a:off x="4419600" y="3810000"/>
            <a:ext cx="4454027" cy="2514600"/>
          </a:xfrm>
          <a:prstGeom prst="rect">
            <a:avLst/>
          </a:prstGeom>
          <a:noFill/>
          <a:ln w="9525">
            <a:noFill/>
            <a:miter lim="800000"/>
            <a:headEnd/>
            <a:tailEnd/>
          </a:ln>
          <a:effectLst>
            <a:prstShdw prst="shdw13" dist="53882" dir="13500000">
              <a:schemeClr val="bg2">
                <a:alpha val="50000"/>
              </a:schemeClr>
            </a:prstShdw>
          </a:effectLst>
        </p:spPr>
      </p:pic>
      <p:sp>
        <p:nvSpPr>
          <p:cNvPr id="14" name="Down Arrow 13"/>
          <p:cNvSpPr/>
          <p:nvPr/>
        </p:nvSpPr>
        <p:spPr bwMode="auto">
          <a:xfrm>
            <a:off x="6400800" y="3048000"/>
            <a:ext cx="484632" cy="582216"/>
          </a:xfrm>
          <a:prstGeom prst="downArrow">
            <a:avLst/>
          </a:prstGeom>
          <a:solidFill>
            <a:srgbClr val="00B050"/>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p:cNvPicPr>
            <a:picLocks noChangeAspect="1" noChangeArrowheads="1"/>
          </p:cNvPicPr>
          <p:nvPr/>
        </p:nvPicPr>
        <p:blipFill>
          <a:blip r:embed="rId2" cstate="print"/>
          <a:srcRect/>
          <a:stretch>
            <a:fillRect/>
          </a:stretch>
        </p:blipFill>
        <p:spPr bwMode="auto">
          <a:xfrm>
            <a:off x="457201" y="1423989"/>
            <a:ext cx="8229598" cy="3376612"/>
          </a:xfrm>
          <a:prstGeom prst="rect">
            <a:avLst/>
          </a:prstGeom>
          <a:noFill/>
          <a:ln w="9525">
            <a:noFill/>
            <a:miter lim="800000"/>
            <a:headEnd/>
            <a:tailEnd/>
          </a:ln>
          <a:effectLst>
            <a:prstShdw prst="shdw13" dist="53882" dir="13500000">
              <a:schemeClr val="bg2">
                <a:alpha val="50000"/>
              </a:schemeClr>
            </a:prstShdw>
          </a:effectLst>
        </p:spPr>
      </p:pic>
      <p:sp>
        <p:nvSpPr>
          <p:cNvPr id="7171" name="TextBox 4"/>
          <p:cNvSpPr txBox="1">
            <a:spLocks noChangeArrowheads="1"/>
          </p:cNvSpPr>
          <p:nvPr/>
        </p:nvSpPr>
        <p:spPr bwMode="auto">
          <a:xfrm>
            <a:off x="457200" y="152400"/>
            <a:ext cx="4803944" cy="646331"/>
          </a:xfrm>
          <a:prstGeom prst="rect">
            <a:avLst/>
          </a:prstGeom>
          <a:noFill/>
          <a:ln w="9525">
            <a:noFill/>
            <a:miter lim="800000"/>
            <a:headEnd/>
            <a:tailEnd/>
          </a:ln>
        </p:spPr>
        <p:txBody>
          <a:bodyPr wrap="none">
            <a:spAutoFit/>
          </a:bodyPr>
          <a:lstStyle/>
          <a:p>
            <a:r>
              <a:rPr lang="en-US" sz="3600" dirty="0">
                <a:latin typeface="Calibri" pitchFamily="34" charset="0"/>
              </a:rPr>
              <a:t>Adding  Resource Details</a:t>
            </a:r>
          </a:p>
        </p:txBody>
      </p:sp>
      <p:sp>
        <p:nvSpPr>
          <p:cNvPr id="4" name="TextBox 3"/>
          <p:cNvSpPr txBox="1"/>
          <p:nvPr/>
        </p:nvSpPr>
        <p:spPr bwMode="auto">
          <a:xfrm>
            <a:off x="3048000" y="2667000"/>
            <a:ext cx="2743200" cy="830997"/>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cs typeface="Calibri" pitchFamily="34" charset="0"/>
              </a:rPr>
              <a:t>Populates the lower panel with “Resource Detail” automatically  from HRIS</a:t>
            </a:r>
          </a:p>
        </p:txBody>
      </p:sp>
      <p:sp>
        <p:nvSpPr>
          <p:cNvPr id="7173" name="Left Arrow 10"/>
          <p:cNvSpPr>
            <a:spLocks noChangeArrowheads="1"/>
          </p:cNvSpPr>
          <p:nvPr/>
        </p:nvSpPr>
        <p:spPr bwMode="auto">
          <a:xfrm>
            <a:off x="2538436" y="2525005"/>
            <a:ext cx="419100" cy="915987"/>
          </a:xfrm>
          <a:prstGeom prst="leftArrow">
            <a:avLst>
              <a:gd name="adj1" fmla="val 50000"/>
              <a:gd name="adj2" fmla="val 50000"/>
            </a:avLst>
          </a:prstGeom>
          <a:solidFill>
            <a:srgbClr val="00B050"/>
          </a:solidFill>
          <a:ln w="9525" algn="ctr">
            <a:solidFill>
              <a:schemeClr val="tx1"/>
            </a:solidFill>
            <a:miter lim="800000"/>
            <a:headEnd/>
            <a:tailEnd/>
          </a:ln>
        </p:spPr>
        <p:txBody>
          <a:bodyPr>
            <a:spAutoFit/>
          </a:bodyPr>
          <a:lstStyle/>
          <a:p>
            <a:endParaRPr lang="en-US" sz="2400"/>
          </a:p>
        </p:txBody>
      </p:sp>
      <p:sp>
        <p:nvSpPr>
          <p:cNvPr id="6" name="TextBox 5"/>
          <p:cNvSpPr txBox="1"/>
          <p:nvPr/>
        </p:nvSpPr>
        <p:spPr>
          <a:xfrm>
            <a:off x="304800" y="4953000"/>
            <a:ext cx="8458200" cy="13239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0" indent="-342900">
              <a:buFont typeface="Arial" pitchFamily="34" charset="0"/>
              <a:buChar char="•"/>
              <a:defRPr/>
            </a:pPr>
            <a:r>
              <a:rPr lang="en-US" sz="1600" b="1" dirty="0">
                <a:latin typeface="Calibri" pitchFamily="34" charset="0"/>
                <a:cs typeface="Calibri" pitchFamily="34" charset="0"/>
              </a:rPr>
              <a:t>Employee code - Enter employee code for each employee in the project</a:t>
            </a:r>
          </a:p>
          <a:p>
            <a:pPr marL="342900" indent="-342900">
              <a:buFont typeface="Arial" pitchFamily="34" charset="0"/>
              <a:buChar char="•"/>
              <a:defRPr/>
            </a:pPr>
            <a:r>
              <a:rPr lang="en-US" sz="1600" b="1" dirty="0">
                <a:latin typeface="Calibri" pitchFamily="34" charset="0"/>
                <a:cs typeface="Calibri" pitchFamily="34" charset="0"/>
              </a:rPr>
              <a:t>Role – Enter the role of the employee in the project .Multiple roles can also be entered by selecting the roles using control.</a:t>
            </a:r>
          </a:p>
          <a:p>
            <a:pPr marL="342900" indent="-342900">
              <a:buFont typeface="Arial" pitchFamily="34" charset="0"/>
              <a:buChar char="•"/>
              <a:defRPr/>
            </a:pPr>
            <a:r>
              <a:rPr lang="en-US" sz="1600" b="1" dirty="0">
                <a:latin typeface="Calibri" pitchFamily="34" charset="0"/>
                <a:cs typeface="Calibri" pitchFamily="34" charset="0"/>
              </a:rPr>
              <a:t>After entering the employee detail click Save .</a:t>
            </a:r>
          </a:p>
          <a:p>
            <a:pPr marL="342900" indent="-342900">
              <a:buFont typeface="Arial" pitchFamily="34" charset="0"/>
              <a:buChar char="•"/>
              <a:defRPr/>
            </a:pPr>
            <a:r>
              <a:rPr lang="en-US" sz="1600" b="1" dirty="0">
                <a:latin typeface="Calibri" pitchFamily="34" charset="0"/>
                <a:cs typeface="Calibri" pitchFamily="34" charset="0"/>
              </a:rPr>
              <a:t>Data gets populated on the left panel.</a:t>
            </a:r>
          </a:p>
        </p:txBody>
      </p:sp>
      <p:sp>
        <p:nvSpPr>
          <p:cNvPr id="7175" name="Left Arrow 4"/>
          <p:cNvSpPr>
            <a:spLocks noChangeArrowheads="1"/>
          </p:cNvSpPr>
          <p:nvPr/>
        </p:nvSpPr>
        <p:spPr bwMode="auto">
          <a:xfrm>
            <a:off x="2667000" y="1447800"/>
            <a:ext cx="457200" cy="917575"/>
          </a:xfrm>
          <a:prstGeom prst="leftArrow">
            <a:avLst>
              <a:gd name="adj1" fmla="val 50000"/>
              <a:gd name="adj2" fmla="val 50000"/>
            </a:avLst>
          </a:prstGeom>
          <a:solidFill>
            <a:srgbClr val="00B050"/>
          </a:solidFill>
          <a:ln w="9525" algn="ctr">
            <a:solidFill>
              <a:schemeClr val="tx1"/>
            </a:solidFill>
            <a:miter lim="800000"/>
            <a:headEnd/>
            <a:tailEnd/>
          </a:ln>
        </p:spPr>
        <p:txBody>
          <a:bodyPr>
            <a:spAutoFit/>
          </a:bodyPr>
          <a:lstStyle/>
          <a:p>
            <a:endParaRPr lang="en-US" sz="2400"/>
          </a:p>
        </p:txBody>
      </p:sp>
      <p:sp>
        <p:nvSpPr>
          <p:cNvPr id="8" name="TextBox 7"/>
          <p:cNvSpPr txBox="1"/>
          <p:nvPr/>
        </p:nvSpPr>
        <p:spPr>
          <a:xfrm>
            <a:off x="3124200" y="1371600"/>
            <a:ext cx="2057400" cy="830997"/>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Click on “Resource details” Tab in lower panel</a:t>
            </a:r>
          </a:p>
        </p:txBody>
      </p:sp>
      <p:sp>
        <p:nvSpPr>
          <p:cNvPr id="7177" name="TextBox 8"/>
          <p:cNvSpPr txBox="1">
            <a:spLocks noChangeArrowheads="1"/>
          </p:cNvSpPr>
          <p:nvPr/>
        </p:nvSpPr>
        <p:spPr bwMode="auto">
          <a:xfrm>
            <a:off x="6705600" y="2667000"/>
            <a:ext cx="1981200" cy="600075"/>
          </a:xfrm>
          <a:prstGeom prst="rect">
            <a:avLst/>
          </a:prstGeom>
          <a:solidFill>
            <a:srgbClr val="FF0000"/>
          </a:solidFill>
          <a:ln w="9525">
            <a:noFill/>
            <a:miter lim="800000"/>
            <a:headEnd/>
            <a:tailEnd/>
          </a:ln>
        </p:spPr>
        <p:txBody>
          <a:bodyPr>
            <a:spAutoFit/>
          </a:bodyPr>
          <a:lstStyle/>
          <a:p>
            <a:r>
              <a:rPr lang="en-US" sz="1100" b="1" dirty="0">
                <a:latin typeface="Calibri" pitchFamily="34" charset="0"/>
              </a:rPr>
              <a:t>Needs to be edited when new resources join or leave the project</a:t>
            </a:r>
            <a:r>
              <a:rPr lang="en-US" sz="1100" b="1" dirty="0"/>
              <a:t>.</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381000" y="685800"/>
            <a:ext cx="2743200" cy="1334022"/>
          </a:xfrm>
          <a:prstGeom prst="rect">
            <a:avLst/>
          </a:prstGeom>
          <a:noFill/>
        </p:spPr>
      </p:pic>
      <p:sp>
        <p:nvSpPr>
          <p:cNvPr id="5" name="Rectangle 4"/>
          <p:cNvSpPr>
            <a:spLocks noChangeArrowheads="1"/>
          </p:cNvSpPr>
          <p:nvPr/>
        </p:nvSpPr>
        <p:spPr bwMode="auto">
          <a:xfrm rot="10800000" flipV="1">
            <a:off x="3581400" y="914400"/>
            <a:ext cx="3124200" cy="830997"/>
          </a:xfrm>
          <a:prstGeom prst="rect">
            <a:avLst/>
          </a:prstGeom>
          <a:solidFill>
            <a:srgbClr val="7030A0"/>
          </a:solidFill>
          <a:ln w="9525">
            <a:noFill/>
            <a:miter lim="800000"/>
            <a:headEnd/>
            <a:tailEnd/>
          </a:ln>
          <a:effectLst>
            <a:prstShdw prst="shdw13" dist="53882" dir="13500000">
              <a:schemeClr val="bg2">
                <a:alpha val="50000"/>
              </a:schemeClr>
            </a:prst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Select a project using Project filter</a:t>
            </a:r>
          </a:p>
          <a:p>
            <a:pPr lvl="0" eaLnBrk="0" hangingPunct="0">
              <a:buFontTx/>
              <a:buChar char="•"/>
            </a:pPr>
            <a:r>
              <a:rPr lang="en-US" sz="1600" dirty="0">
                <a:solidFill>
                  <a:schemeClr val="bg1"/>
                </a:solidFill>
                <a:latin typeface="Calibri" pitchFamily="34" charset="0"/>
              </a:rPr>
              <a:t>All Requests are displayed below (as shown below )</a:t>
            </a:r>
            <a:r>
              <a:rPr kumimoji="0" lang="en-US"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endParaRPr kumimoji="0" lang="en-US" sz="1600" b="0" i="0" u="none" strike="noStrike" cap="none" normalizeH="0" baseline="0" dirty="0" smtClean="0">
              <a:ln>
                <a:noFill/>
              </a:ln>
              <a:solidFill>
                <a:schemeClr val="bg1"/>
              </a:solidFill>
              <a:effectLst/>
              <a:latin typeface="Calibri" pitchFamily="34" charset="0"/>
            </a:endParaRPr>
          </a:p>
        </p:txBody>
      </p:sp>
      <p:pic>
        <p:nvPicPr>
          <p:cNvPr id="9" name="Picture 8"/>
          <p:cNvPicPr/>
          <p:nvPr/>
        </p:nvPicPr>
        <p:blipFill>
          <a:blip r:embed="rId3" cstate="print"/>
          <a:srcRect/>
          <a:stretch>
            <a:fillRect/>
          </a:stretch>
        </p:blipFill>
        <p:spPr bwMode="auto">
          <a:xfrm>
            <a:off x="304800" y="2667000"/>
            <a:ext cx="5410200" cy="3810000"/>
          </a:xfrm>
          <a:prstGeom prst="rect">
            <a:avLst/>
          </a:prstGeom>
          <a:noFill/>
          <a:ln w="9525">
            <a:noFill/>
            <a:miter lim="800000"/>
            <a:headEnd/>
            <a:tailEnd/>
          </a:ln>
        </p:spPr>
      </p:pic>
      <p:sp>
        <p:nvSpPr>
          <p:cNvPr id="10" name="Rectangle 9"/>
          <p:cNvSpPr>
            <a:spLocks noChangeArrowheads="1"/>
          </p:cNvSpPr>
          <p:nvPr/>
        </p:nvSpPr>
        <p:spPr bwMode="auto">
          <a:xfrm rot="10800000" flipV="1">
            <a:off x="6019800" y="3323511"/>
            <a:ext cx="2895600" cy="2554545"/>
          </a:xfrm>
          <a:prstGeom prst="rect">
            <a:avLst/>
          </a:prstGeom>
          <a:solidFill>
            <a:srgbClr val="7030A0"/>
          </a:solidFill>
          <a:ln w="9525">
            <a:noFill/>
            <a:miter lim="800000"/>
            <a:headEnd/>
            <a:tailEnd/>
          </a:ln>
          <a:effectLst>
            <a:prstShdw prst="shdw13" dist="53882" dir="13500000">
              <a:schemeClr val="bg2">
                <a:alpha val="50000"/>
              </a:schemeClr>
            </a:prstShdw>
          </a:effectLst>
        </p:spPr>
        <p:txBody>
          <a:bodyPr vert="horz" wrap="square" lIns="91440" tIns="45720" rIns="91440" bIns="45720" numCol="1" anchor="ctr" anchorCtr="0" compatLnSpc="1">
            <a:prstTxWarp prst="textNoShape">
              <a:avLst/>
            </a:prstTxWarp>
            <a:spAutoFit/>
          </a:bodyPr>
          <a:lstStyle/>
          <a:p>
            <a:pPr lvl="0"/>
            <a:r>
              <a:rPr lang="en-US" sz="1600" dirty="0">
                <a:solidFill>
                  <a:schemeClr val="bg1"/>
                </a:solidFill>
                <a:latin typeface="Calibri" pitchFamily="34" charset="0"/>
              </a:rPr>
              <a:t>The Requests are classified into 2 categories -</a:t>
            </a:r>
          </a:p>
          <a:p>
            <a:pPr lvl="0"/>
            <a:r>
              <a:rPr lang="en-US" sz="1600" b="1" dirty="0">
                <a:solidFill>
                  <a:schemeClr val="bg1"/>
                </a:solidFill>
                <a:latin typeface="Calibri" pitchFamily="34" charset="0"/>
              </a:rPr>
              <a:t>Request Type</a:t>
            </a:r>
            <a:r>
              <a:rPr lang="en-US" sz="1600" dirty="0">
                <a:solidFill>
                  <a:schemeClr val="bg1"/>
                </a:solidFill>
                <a:latin typeface="Calibri" pitchFamily="34" charset="0"/>
              </a:rPr>
              <a:t> - Based on the kind of request - the requests are classified into categories like Deliverable detail, Exit and resignations etc . </a:t>
            </a:r>
          </a:p>
          <a:p>
            <a:pPr lvl="0"/>
            <a:r>
              <a:rPr lang="en-US" sz="1600" b="1" dirty="0">
                <a:solidFill>
                  <a:schemeClr val="bg1"/>
                </a:solidFill>
                <a:latin typeface="Calibri" pitchFamily="34" charset="0"/>
              </a:rPr>
              <a:t>User Type</a:t>
            </a:r>
            <a:r>
              <a:rPr lang="en-US" sz="1600" dirty="0">
                <a:solidFill>
                  <a:schemeClr val="bg1"/>
                </a:solidFill>
                <a:latin typeface="Calibri" pitchFamily="34" charset="0"/>
              </a:rPr>
              <a:t> – Based on the User Purpose of the request they are classified into 3 categories – </a:t>
            </a:r>
          </a:p>
        </p:txBody>
      </p:sp>
      <p:sp>
        <p:nvSpPr>
          <p:cNvPr id="11" name="Down Arrow 10"/>
          <p:cNvSpPr/>
          <p:nvPr/>
        </p:nvSpPr>
        <p:spPr bwMode="auto">
          <a:xfrm>
            <a:off x="1600200" y="2133600"/>
            <a:ext cx="484632" cy="582216"/>
          </a:xfrm>
          <a:prstGeom prst="downArrow">
            <a:avLst/>
          </a:prstGeom>
          <a:solidFill>
            <a:srgbClr val="00B050"/>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rot="10800000" flipV="1">
            <a:off x="5638800" y="1066800"/>
            <a:ext cx="3048000" cy="3539430"/>
          </a:xfrm>
          <a:prstGeom prst="rect">
            <a:avLst/>
          </a:prstGeom>
          <a:solidFill>
            <a:schemeClr val="accent2">
              <a:lumMod val="20000"/>
              <a:lumOff val="80000"/>
            </a:schemeClr>
          </a:solidFill>
          <a:ln w="9525">
            <a:noFill/>
            <a:miter lim="800000"/>
            <a:headEnd/>
            <a:tailEnd/>
          </a:ln>
          <a:effectLst>
            <a:prstShdw prst="shdw13" dist="53882" dir="13500000">
              <a:schemeClr val="bg2">
                <a:alpha val="50000"/>
              </a:schemeClr>
            </a:prstShdw>
          </a:effectLst>
        </p:spPr>
        <p:txBody>
          <a:bodyPr vert="horz" wrap="square" lIns="91440" tIns="45720" rIns="91440" bIns="45720" numCol="1" anchor="ctr" anchorCtr="0" compatLnSpc="1">
            <a:prstTxWarp prst="textNoShape">
              <a:avLst/>
            </a:prstTxWarp>
            <a:spAutoFit/>
          </a:bodyPr>
          <a:lstStyle/>
          <a:p>
            <a:pPr lvl="0"/>
            <a:r>
              <a:rPr lang="en-US" sz="1600" b="1" dirty="0">
                <a:latin typeface="Calibri" pitchFamily="34" charset="0"/>
              </a:rPr>
              <a:t>Created by me </a:t>
            </a:r>
            <a:r>
              <a:rPr lang="en-US" sz="1600" dirty="0">
                <a:latin typeface="Calibri" pitchFamily="34" charset="0"/>
              </a:rPr>
              <a:t>- If a request is created by a user it would be shown under “</a:t>
            </a:r>
            <a:r>
              <a:rPr lang="en-US" sz="1600" b="1" dirty="0">
                <a:latin typeface="Calibri" pitchFamily="34" charset="0"/>
              </a:rPr>
              <a:t>Created by Me</a:t>
            </a:r>
            <a:r>
              <a:rPr lang="en-US" sz="1600" dirty="0">
                <a:latin typeface="Calibri" pitchFamily="34" charset="0"/>
              </a:rPr>
              <a:t>”. </a:t>
            </a:r>
          </a:p>
          <a:p>
            <a:pPr lvl="0"/>
            <a:r>
              <a:rPr lang="en-US" sz="1600" b="1" dirty="0">
                <a:latin typeface="Calibri" pitchFamily="34" charset="0"/>
              </a:rPr>
              <a:t>Approved by me</a:t>
            </a:r>
            <a:r>
              <a:rPr lang="en-US" sz="1600" dirty="0">
                <a:latin typeface="Calibri" pitchFamily="34" charset="0"/>
              </a:rPr>
              <a:t> – If a request is created by someone else but requires the user’s approval it would be shown under “</a:t>
            </a:r>
            <a:r>
              <a:rPr lang="en-US" sz="1600" b="1" dirty="0">
                <a:latin typeface="Calibri" pitchFamily="34" charset="0"/>
              </a:rPr>
              <a:t>Approval by Me</a:t>
            </a:r>
            <a:r>
              <a:rPr lang="en-US" sz="1600" dirty="0">
                <a:latin typeface="Calibri" pitchFamily="34" charset="0"/>
              </a:rPr>
              <a:t>”. </a:t>
            </a:r>
          </a:p>
          <a:p>
            <a:pPr lvl="0"/>
            <a:r>
              <a:rPr lang="en-US" sz="1600" b="1" dirty="0">
                <a:latin typeface="Calibri" pitchFamily="34" charset="0"/>
              </a:rPr>
              <a:t>Team member requests</a:t>
            </a:r>
            <a:r>
              <a:rPr lang="en-US" sz="1600" dirty="0">
                <a:latin typeface="Calibri" pitchFamily="34" charset="0"/>
              </a:rPr>
              <a:t> – There may be many requests where the user is keep in the loop. Such requests would be shown under “ </a:t>
            </a:r>
            <a:r>
              <a:rPr lang="en-US" sz="1600" b="1" dirty="0">
                <a:latin typeface="Calibri" pitchFamily="34" charset="0"/>
              </a:rPr>
              <a:t>Team Member Requests</a:t>
            </a:r>
            <a:r>
              <a:rPr lang="en-US" sz="1600" dirty="0">
                <a:latin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bg1"/>
              </a:solidFill>
              <a:effectLst/>
              <a:latin typeface="Calibri" pitchFamily="34" charset="0"/>
            </a:endParaRPr>
          </a:p>
        </p:txBody>
      </p:sp>
      <p:pic>
        <p:nvPicPr>
          <p:cNvPr id="7" name="Picture 6"/>
          <p:cNvPicPr/>
          <p:nvPr/>
        </p:nvPicPr>
        <p:blipFill>
          <a:blip r:embed="rId2" cstate="print"/>
          <a:srcRect/>
          <a:stretch>
            <a:fillRect/>
          </a:stretch>
        </p:blipFill>
        <p:spPr bwMode="auto">
          <a:xfrm>
            <a:off x="152400" y="838200"/>
            <a:ext cx="5029200" cy="3657600"/>
          </a:xfrm>
          <a:prstGeom prst="rect">
            <a:avLst/>
          </a:prstGeom>
          <a:noFill/>
          <a:ln w="9525">
            <a:noFill/>
            <a:miter lim="800000"/>
            <a:headEnd/>
            <a:tailEnd/>
          </a:ln>
        </p:spPr>
      </p:pic>
      <p:sp>
        <p:nvSpPr>
          <p:cNvPr id="8" name="Rectangle 7"/>
          <p:cNvSpPr>
            <a:spLocks noChangeArrowheads="1"/>
          </p:cNvSpPr>
          <p:nvPr/>
        </p:nvSpPr>
        <p:spPr bwMode="auto">
          <a:xfrm rot="10800000" flipV="1">
            <a:off x="457200" y="4953000"/>
            <a:ext cx="3048000" cy="1323439"/>
          </a:xfrm>
          <a:prstGeom prst="rect">
            <a:avLst/>
          </a:prstGeom>
          <a:solidFill>
            <a:schemeClr val="accent2">
              <a:lumMod val="20000"/>
              <a:lumOff val="80000"/>
            </a:schemeClr>
          </a:solidFill>
          <a:ln w="9525">
            <a:noFill/>
            <a:miter lim="800000"/>
            <a:headEnd/>
            <a:tailEnd/>
          </a:ln>
          <a:effectLst>
            <a:prstShdw prst="shdw13" dist="53882" dir="13500000">
              <a:schemeClr val="bg2">
                <a:alpha val="50000"/>
              </a:schemeClr>
            </a:prstShdw>
          </a:effectLst>
        </p:spPr>
        <p:txBody>
          <a:bodyPr vert="horz" wrap="square" lIns="91440" tIns="45720" rIns="91440" bIns="45720" numCol="1" anchor="ctr" anchorCtr="0" compatLnSpc="1">
            <a:prstTxWarp prst="textNoShape">
              <a:avLst/>
            </a:prstTxWarp>
            <a:spAutoFit/>
          </a:bodyPr>
          <a:lstStyle/>
          <a:p>
            <a:pPr eaLnBrk="0" hangingPunct="0">
              <a:buFontTx/>
              <a:buChar char="•"/>
            </a:pPr>
            <a:r>
              <a:rPr lang="en-US" sz="1600" dirty="0">
                <a:latin typeface="Calibri" pitchFamily="34" charset="0"/>
              </a:rPr>
              <a:t>User can also view the requests based on its processing status – “</a:t>
            </a:r>
            <a:r>
              <a:rPr lang="en-US" sz="1600" b="1" dirty="0">
                <a:latin typeface="Calibri" pitchFamily="34" charset="0"/>
              </a:rPr>
              <a:t>Pending , Closed and All”</a:t>
            </a:r>
            <a:r>
              <a:rPr lang="en-US" sz="1600" dirty="0">
                <a:latin typeface="Calibri" pitchFamily="34" charset="0"/>
              </a:rPr>
              <a:t> (in case one wants to view all together).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bg1"/>
              </a:solidFill>
              <a:effectLst/>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304800" y="609600"/>
            <a:ext cx="5334000" cy="3352800"/>
          </a:xfrm>
          <a:prstGeom prst="rect">
            <a:avLst/>
          </a:prstGeom>
          <a:noFill/>
          <a:ln w="9525">
            <a:noFill/>
            <a:miter lim="800000"/>
            <a:headEnd/>
            <a:tailEnd/>
          </a:ln>
        </p:spPr>
      </p:pic>
      <p:sp>
        <p:nvSpPr>
          <p:cNvPr id="4" name="TextBox 3"/>
          <p:cNvSpPr txBox="1"/>
          <p:nvPr/>
        </p:nvSpPr>
        <p:spPr>
          <a:xfrm>
            <a:off x="4114800" y="762000"/>
            <a:ext cx="2209800" cy="1569660"/>
          </a:xfrm>
          <a:prstGeom prst="rect">
            <a:avLst/>
          </a:prstGeom>
          <a:solidFill>
            <a:srgbClr val="7030A0"/>
          </a:solidFill>
        </p:spPr>
        <p:txBody>
          <a:bodyPr wrap="square" rtlCol="0">
            <a:spAutoFit/>
          </a:bodyPr>
          <a:lstStyle/>
          <a:p>
            <a:pPr lvl="0"/>
            <a:r>
              <a:rPr lang="en-US" sz="1600" b="1" dirty="0" smtClean="0">
                <a:solidFill>
                  <a:schemeClr val="bg1"/>
                </a:solidFill>
                <a:latin typeface="Calibri" pitchFamily="34" charset="0"/>
              </a:rPr>
              <a:t>Viewing </a:t>
            </a:r>
            <a:r>
              <a:rPr lang="en-US" sz="1600" b="1" dirty="0">
                <a:solidFill>
                  <a:schemeClr val="bg1"/>
                </a:solidFill>
                <a:latin typeface="Calibri" pitchFamily="34" charset="0"/>
              </a:rPr>
              <a:t>the </a:t>
            </a:r>
            <a:r>
              <a:rPr lang="en-US" sz="1600" b="1" dirty="0" smtClean="0">
                <a:solidFill>
                  <a:schemeClr val="bg1"/>
                </a:solidFill>
                <a:latin typeface="Calibri" pitchFamily="34" charset="0"/>
              </a:rPr>
              <a:t>Request</a:t>
            </a:r>
          </a:p>
          <a:p>
            <a:pPr lvl="0"/>
            <a:endParaRPr lang="en-US" sz="1600" b="1" dirty="0" smtClean="0">
              <a:solidFill>
                <a:schemeClr val="bg1"/>
              </a:solidFill>
              <a:latin typeface="Calibri" pitchFamily="34" charset="0"/>
            </a:endParaRPr>
          </a:p>
          <a:p>
            <a:r>
              <a:rPr lang="en-US" sz="1600" dirty="0">
                <a:solidFill>
                  <a:schemeClr val="bg1"/>
                </a:solidFill>
                <a:latin typeface="Calibri" pitchFamily="34" charset="0"/>
              </a:rPr>
              <a:t>To view the details of the request “</a:t>
            </a:r>
            <a:r>
              <a:rPr lang="en-US" sz="1600" b="1" dirty="0">
                <a:solidFill>
                  <a:schemeClr val="bg1"/>
                </a:solidFill>
                <a:latin typeface="Calibri" pitchFamily="34" charset="0"/>
              </a:rPr>
              <a:t>click on the number</a:t>
            </a:r>
            <a:r>
              <a:rPr lang="en-US" sz="1600" dirty="0">
                <a:solidFill>
                  <a:schemeClr val="bg1"/>
                </a:solidFill>
                <a:latin typeface="Calibri" pitchFamily="34" charset="0"/>
              </a:rPr>
              <a:t>” shown . </a:t>
            </a:r>
            <a:endParaRPr lang="en-US" sz="1600" dirty="0" smtClean="0">
              <a:solidFill>
                <a:schemeClr val="bg1"/>
              </a:solidFill>
              <a:latin typeface="Calibri" pitchFamily="34" charset="0"/>
            </a:endParaRPr>
          </a:p>
          <a:p>
            <a:pPr lvl="0"/>
            <a:r>
              <a:rPr lang="en-US" sz="1600" dirty="0" smtClean="0">
                <a:solidFill>
                  <a:schemeClr val="bg1"/>
                </a:solidFill>
                <a:latin typeface="Calibri" pitchFamily="34" charset="0"/>
              </a:rPr>
              <a:t>below</a:t>
            </a:r>
            <a:r>
              <a:rPr lang="en-US" sz="1600" dirty="0">
                <a:solidFill>
                  <a:schemeClr val="bg1"/>
                </a:solidFill>
                <a:latin typeface="Calibri" pitchFamily="34" charset="0"/>
              </a:rPr>
              <a:t>. </a:t>
            </a:r>
          </a:p>
        </p:txBody>
      </p:sp>
      <p:sp>
        <p:nvSpPr>
          <p:cNvPr id="6" name="TextBox 5"/>
          <p:cNvSpPr txBox="1"/>
          <p:nvPr/>
        </p:nvSpPr>
        <p:spPr>
          <a:xfrm>
            <a:off x="5943600" y="2438400"/>
            <a:ext cx="1577418" cy="830997"/>
          </a:xfrm>
          <a:prstGeom prst="rect">
            <a:avLst/>
          </a:prstGeom>
          <a:solidFill>
            <a:srgbClr val="7030A0"/>
          </a:solidFill>
        </p:spPr>
        <p:txBody>
          <a:bodyPr wrap="square" rtlCol="0">
            <a:spAutoFit/>
          </a:bodyPr>
          <a:lstStyle/>
          <a:p>
            <a:r>
              <a:rPr lang="en-US" sz="1600" b="1" dirty="0">
                <a:solidFill>
                  <a:schemeClr val="bg1"/>
                </a:solidFill>
                <a:latin typeface="Calibri" pitchFamily="34" charset="0"/>
              </a:rPr>
              <a:t>The details are shown in the Details panel</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p:cNvPicPr>
            <a:picLocks noChangeAspect="1" noChangeArrowheads="1"/>
          </p:cNvPicPr>
          <p:nvPr/>
        </p:nvPicPr>
        <p:blipFill>
          <a:blip r:embed="rId2" cstate="print"/>
          <a:srcRect/>
          <a:stretch>
            <a:fillRect/>
          </a:stretch>
        </p:blipFill>
        <p:spPr bwMode="auto">
          <a:xfrm>
            <a:off x="533400" y="2362200"/>
            <a:ext cx="7467600" cy="4267201"/>
          </a:xfrm>
          <a:prstGeom prst="rect">
            <a:avLst/>
          </a:prstGeom>
          <a:noFill/>
          <a:ln w="9525">
            <a:noFill/>
            <a:miter lim="800000"/>
            <a:headEnd/>
            <a:tailEnd/>
          </a:ln>
          <a:effectLst/>
        </p:spPr>
      </p:pic>
      <p:pic>
        <p:nvPicPr>
          <p:cNvPr id="4" name="Picture 3"/>
          <p:cNvPicPr/>
          <p:nvPr/>
        </p:nvPicPr>
        <p:blipFill>
          <a:blip r:embed="rId3" cstate="print"/>
          <a:srcRect/>
          <a:stretch>
            <a:fillRect/>
          </a:stretch>
        </p:blipFill>
        <p:spPr bwMode="auto">
          <a:xfrm>
            <a:off x="457200" y="990600"/>
            <a:ext cx="5257800" cy="1066800"/>
          </a:xfrm>
          <a:prstGeom prst="rect">
            <a:avLst/>
          </a:prstGeom>
          <a:noFill/>
          <a:ln w="9525">
            <a:noFill/>
            <a:miter lim="800000"/>
            <a:headEnd/>
            <a:tailEnd/>
          </a:ln>
        </p:spPr>
      </p:pic>
      <p:sp>
        <p:nvSpPr>
          <p:cNvPr id="5" name="TextBox 4"/>
          <p:cNvSpPr txBox="1"/>
          <p:nvPr/>
        </p:nvSpPr>
        <p:spPr>
          <a:xfrm>
            <a:off x="5867400" y="1066800"/>
            <a:ext cx="2819400" cy="830997"/>
          </a:xfrm>
          <a:prstGeom prst="rect">
            <a:avLst/>
          </a:prstGeom>
          <a:solidFill>
            <a:srgbClr val="7030A0"/>
          </a:solidFill>
        </p:spPr>
        <p:txBody>
          <a:bodyPr wrap="square" rtlCol="0">
            <a:spAutoFit/>
          </a:bodyPr>
          <a:lstStyle/>
          <a:p>
            <a:pPr lvl="0"/>
            <a:r>
              <a:rPr lang="en-US" sz="1600" b="1" dirty="0">
                <a:solidFill>
                  <a:schemeClr val="bg1"/>
                </a:solidFill>
                <a:latin typeface="Calibri" pitchFamily="34" charset="0"/>
              </a:rPr>
              <a:t>Clicking on the “Detail button” it takes the user to the Main Page of the Request . </a:t>
            </a:r>
          </a:p>
        </p:txBody>
      </p:sp>
      <p:sp>
        <p:nvSpPr>
          <p:cNvPr id="11" name="Down Arrow 10"/>
          <p:cNvSpPr/>
          <p:nvPr/>
        </p:nvSpPr>
        <p:spPr bwMode="auto">
          <a:xfrm>
            <a:off x="4953000" y="2057400"/>
            <a:ext cx="484632" cy="582216"/>
          </a:xfrm>
          <a:prstGeom prst="downArrow">
            <a:avLst/>
          </a:prstGeom>
          <a:solidFill>
            <a:srgbClr val="00B050"/>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2" cstate="print"/>
          <a:srcRect/>
          <a:stretch>
            <a:fillRect/>
          </a:stretch>
        </p:blipFill>
        <p:spPr bwMode="auto">
          <a:xfrm>
            <a:off x="304800" y="762000"/>
            <a:ext cx="7239001" cy="4068763"/>
          </a:xfrm>
          <a:prstGeom prst="rect">
            <a:avLst/>
          </a:prstGeom>
          <a:noFill/>
          <a:ln w="9525">
            <a:noFill/>
            <a:miter lim="800000"/>
            <a:headEnd/>
            <a:tailEnd/>
          </a:ln>
          <a:effectLst/>
        </p:spPr>
      </p:pic>
      <p:sp>
        <p:nvSpPr>
          <p:cNvPr id="7" name="TextBox 6"/>
          <p:cNvSpPr txBox="1"/>
          <p:nvPr/>
        </p:nvSpPr>
        <p:spPr>
          <a:xfrm>
            <a:off x="5791200" y="4343400"/>
            <a:ext cx="2819400" cy="830997"/>
          </a:xfrm>
          <a:prstGeom prst="rect">
            <a:avLst/>
          </a:prstGeom>
          <a:solidFill>
            <a:srgbClr val="7030A0"/>
          </a:solidFill>
        </p:spPr>
        <p:txBody>
          <a:bodyPr wrap="square" rtlCol="0">
            <a:spAutoFit/>
          </a:bodyPr>
          <a:lstStyle/>
          <a:p>
            <a:pPr lvl="0"/>
            <a:r>
              <a:rPr lang="en-US" sz="1600" b="1" dirty="0">
                <a:solidFill>
                  <a:schemeClr val="bg1"/>
                </a:solidFill>
                <a:latin typeface="Calibri" pitchFamily="34" charset="0"/>
              </a:rPr>
              <a:t>In case if the user is an Approver he could approve all the requests on this page</a:t>
            </a:r>
          </a:p>
        </p:txBody>
      </p:sp>
      <p:sp>
        <p:nvSpPr>
          <p:cNvPr id="8" name="TextBox 7"/>
          <p:cNvSpPr txBox="1"/>
          <p:nvPr/>
        </p:nvSpPr>
        <p:spPr>
          <a:xfrm>
            <a:off x="381000" y="4343400"/>
            <a:ext cx="2819400" cy="2062103"/>
          </a:xfrm>
          <a:prstGeom prst="rect">
            <a:avLst/>
          </a:prstGeom>
          <a:solidFill>
            <a:srgbClr val="7030A0"/>
          </a:solidFill>
        </p:spPr>
        <p:txBody>
          <a:bodyPr wrap="square" rtlCol="0">
            <a:spAutoFit/>
          </a:bodyPr>
          <a:lstStyle/>
          <a:p>
            <a:pPr lvl="0"/>
            <a:r>
              <a:rPr lang="en-US" sz="1600" dirty="0">
                <a:solidFill>
                  <a:schemeClr val="bg1"/>
                </a:solidFill>
                <a:latin typeface="Calibri" pitchFamily="34" charset="0"/>
              </a:rPr>
              <a:t>Clicking on details button would display requests one at a time for each request.  In case if the user wants to see all requests together user could click on “</a:t>
            </a:r>
            <a:r>
              <a:rPr lang="en-US" sz="1600" b="1" dirty="0">
                <a:solidFill>
                  <a:schemeClr val="bg1"/>
                </a:solidFill>
                <a:latin typeface="Calibri" pitchFamily="34" charset="0"/>
              </a:rPr>
              <a:t>Show ALL Request Details</a:t>
            </a:r>
            <a:r>
              <a:rPr lang="en-US" sz="1600" dirty="0">
                <a:solidFill>
                  <a:schemeClr val="bg1"/>
                </a:solidFill>
                <a:latin typeface="Calibri" pitchFamily="34" charset="0"/>
              </a:rPr>
              <a:t> “. This would display all requests together .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1143000" y="304800"/>
            <a:ext cx="6019800" cy="646331"/>
          </a:xfrm>
          <a:prstGeom prst="rect">
            <a:avLst/>
          </a:prstGeom>
          <a:noFill/>
          <a:ln w="9525">
            <a:noFill/>
            <a:miter lim="800000"/>
            <a:headEnd/>
            <a:tailEnd/>
          </a:ln>
          <a:effectLst>
            <a:prstShdw prst="shdw13" dist="53882" dir="13500000">
              <a:schemeClr val="bg2">
                <a:alpha val="50000"/>
              </a:schemeClr>
            </a:prst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Issue Tracker user guide</a:t>
            </a:r>
            <a:endParaRPr kumimoji="0" lang="en-US" sz="3600" i="0"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3886200" y="1143000"/>
            <a:ext cx="4876800" cy="1323439"/>
          </a:xfrm>
          <a:prstGeom prst="rect">
            <a:avLst/>
          </a:prstGeom>
          <a:solidFill>
            <a:srgbClr val="7030A0"/>
          </a:solidFill>
        </p:spPr>
        <p:txBody>
          <a:bodyPr wrap="square" rtlCol="0">
            <a:spAutoFit/>
          </a:bodyPr>
          <a:lstStyle/>
          <a:p>
            <a:r>
              <a:rPr lang="en-US" sz="1600" dirty="0">
                <a:solidFill>
                  <a:schemeClr val="bg1"/>
                </a:solidFill>
                <a:latin typeface="Calibri" pitchFamily="34" charset="0"/>
              </a:rPr>
              <a:t>The issue tracker will enable PMs to record information on any issue/difficulty pertaining to the project production on a day to day front.  Examples </a:t>
            </a:r>
            <a:r>
              <a:rPr lang="en-US" sz="1600" dirty="0" smtClean="0">
                <a:solidFill>
                  <a:schemeClr val="bg1"/>
                </a:solidFill>
                <a:latin typeface="Calibri" pitchFamily="34" charset="0"/>
              </a:rPr>
              <a:t>-volumes </a:t>
            </a:r>
            <a:r>
              <a:rPr lang="en-US" sz="1600" dirty="0">
                <a:solidFill>
                  <a:schemeClr val="bg1"/>
                </a:solidFill>
                <a:latin typeface="Calibri" pitchFamily="34" charset="0"/>
              </a:rPr>
              <a:t>going down, or more complex reactions coming up and reduced </a:t>
            </a:r>
            <a:r>
              <a:rPr lang="en-US" sz="1600" dirty="0" smtClean="0">
                <a:solidFill>
                  <a:schemeClr val="bg1"/>
                </a:solidFill>
                <a:latin typeface="Calibri" pitchFamily="34" charset="0"/>
              </a:rPr>
              <a:t>productivity etc . </a:t>
            </a:r>
            <a:endParaRPr lang="en-US" sz="1600" dirty="0">
              <a:solidFill>
                <a:schemeClr val="bg1"/>
              </a:solidFill>
              <a:latin typeface="Calibri" pitchFamily="34" charset="0"/>
            </a:endParaRPr>
          </a:p>
        </p:txBody>
      </p:sp>
      <p:pic>
        <p:nvPicPr>
          <p:cNvPr id="7" name="Picture 6"/>
          <p:cNvPicPr/>
          <p:nvPr/>
        </p:nvPicPr>
        <p:blipFill>
          <a:blip r:embed="rId2" cstate="print"/>
          <a:srcRect/>
          <a:stretch>
            <a:fillRect/>
          </a:stretch>
        </p:blipFill>
        <p:spPr bwMode="auto">
          <a:xfrm>
            <a:off x="381000" y="1143000"/>
            <a:ext cx="3124200" cy="4953000"/>
          </a:xfrm>
          <a:prstGeom prst="rect">
            <a:avLst/>
          </a:prstGeom>
          <a:noFill/>
          <a:ln w="9525">
            <a:noFill/>
            <a:miter lim="800000"/>
            <a:headEnd/>
            <a:tailEnd/>
          </a:ln>
        </p:spPr>
      </p:pic>
      <p:sp>
        <p:nvSpPr>
          <p:cNvPr id="8" name="TextBox 7"/>
          <p:cNvSpPr txBox="1"/>
          <p:nvPr/>
        </p:nvSpPr>
        <p:spPr>
          <a:xfrm>
            <a:off x="3962400" y="3200400"/>
            <a:ext cx="3962400" cy="2554545"/>
          </a:xfrm>
          <a:prstGeom prst="rect">
            <a:avLst/>
          </a:prstGeom>
          <a:solidFill>
            <a:schemeClr val="accent2">
              <a:lumMod val="20000"/>
              <a:lumOff val="80000"/>
            </a:schemeClr>
          </a:solidFill>
        </p:spPr>
        <p:txBody>
          <a:bodyPr wrap="square" rtlCol="0">
            <a:spAutoFit/>
          </a:bodyPr>
          <a:lstStyle/>
          <a:p>
            <a:pPr>
              <a:buFont typeface="Wingdings" pitchFamily="2" charset="2"/>
              <a:buChar char="ü"/>
            </a:pPr>
            <a:r>
              <a:rPr lang="en-US" sz="1600" dirty="0" smtClean="0">
                <a:latin typeface="Calibri" pitchFamily="34" charset="0"/>
              </a:rPr>
              <a:t>An  issue is entered by the manager along with date and project name</a:t>
            </a:r>
          </a:p>
          <a:p>
            <a:pPr>
              <a:buFont typeface="Wingdings" pitchFamily="2" charset="2"/>
              <a:buChar char="ü"/>
            </a:pPr>
            <a:r>
              <a:rPr lang="en-US" sz="1600" dirty="0" smtClean="0">
                <a:latin typeface="Calibri" pitchFamily="34" charset="0"/>
              </a:rPr>
              <a:t>Once an issue is entered manager can select option of Manager or CEO or both using “notify option” </a:t>
            </a:r>
          </a:p>
          <a:p>
            <a:pPr>
              <a:buFont typeface="Wingdings" pitchFamily="2" charset="2"/>
              <a:buChar char="ü"/>
            </a:pPr>
            <a:r>
              <a:rPr lang="en-US" sz="1600" dirty="0" smtClean="0">
                <a:latin typeface="Calibri" pitchFamily="34" charset="0"/>
              </a:rPr>
              <a:t>Depending the option selected an email alert goes to the reporting manager or the CEO desk or both. </a:t>
            </a:r>
          </a:p>
          <a:p>
            <a:pPr>
              <a:buFont typeface="Wingdings" pitchFamily="2" charset="2"/>
              <a:buChar char="ü"/>
            </a:pPr>
            <a:r>
              <a:rPr lang="en-US" sz="1600" dirty="0" smtClean="0">
                <a:latin typeface="Calibri" pitchFamily="34" charset="0"/>
              </a:rPr>
              <a:t>A </a:t>
            </a:r>
            <a:r>
              <a:rPr lang="en-US" sz="1600" dirty="0">
                <a:latin typeface="Calibri" pitchFamily="34" charset="0"/>
              </a:rPr>
              <a:t>PM can enter the issue tracker daily, or can add multiple notes for a day too</a:t>
            </a:r>
            <a:r>
              <a:rPr lang="en-US" sz="1600" dirty="0" smtClean="0">
                <a:latin typeface="Calibri" pitchFamily="34" charset="0"/>
              </a:rPr>
              <a:t>.</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228600"/>
            <a:ext cx="2746073" cy="584775"/>
          </a:xfrm>
          <a:prstGeom prst="rect">
            <a:avLst/>
          </a:prstGeom>
          <a:noFill/>
        </p:spPr>
        <p:txBody>
          <a:bodyPr wrap="none" rtlCol="0">
            <a:spAutoFit/>
          </a:bodyPr>
          <a:lstStyle/>
          <a:p>
            <a:r>
              <a:rPr lang="en-US" sz="3200" dirty="0">
                <a:latin typeface="Calibri" pitchFamily="34" charset="0"/>
              </a:rPr>
              <a:t>Issues Tracking </a:t>
            </a:r>
          </a:p>
        </p:txBody>
      </p:sp>
      <p:sp>
        <p:nvSpPr>
          <p:cNvPr id="5" name="TextBox 4"/>
          <p:cNvSpPr txBox="1"/>
          <p:nvPr/>
        </p:nvSpPr>
        <p:spPr>
          <a:xfrm>
            <a:off x="3276600" y="1447800"/>
            <a:ext cx="4343400" cy="615553"/>
          </a:xfrm>
          <a:prstGeom prst="rect">
            <a:avLst/>
          </a:prstGeom>
          <a:solidFill>
            <a:srgbClr val="7030A0"/>
          </a:solidFill>
        </p:spPr>
        <p:txBody>
          <a:bodyPr wrap="square" rtlCol="0">
            <a:spAutoFit/>
          </a:bodyPr>
          <a:lstStyle/>
          <a:p>
            <a:r>
              <a:rPr lang="en-US" sz="1600" dirty="0">
                <a:solidFill>
                  <a:schemeClr val="bg1"/>
                </a:solidFill>
                <a:latin typeface="Calibri" pitchFamily="34" charset="0"/>
              </a:rPr>
              <a:t>The issues can be tracked in the form of a report present in the Report Panel </a:t>
            </a:r>
            <a:r>
              <a:rPr lang="en-US" dirty="0" smtClean="0">
                <a:solidFill>
                  <a:schemeClr val="bg1"/>
                </a:solidFill>
              </a:rPr>
              <a:t>.</a:t>
            </a:r>
            <a:endParaRPr lang="en-US" dirty="0">
              <a:solidFill>
                <a:schemeClr val="bg1"/>
              </a:solidFill>
            </a:endParaRPr>
          </a:p>
        </p:txBody>
      </p:sp>
      <p:pic>
        <p:nvPicPr>
          <p:cNvPr id="6" name="Picture 5"/>
          <p:cNvPicPr/>
          <p:nvPr/>
        </p:nvPicPr>
        <p:blipFill>
          <a:blip r:embed="rId2" cstate="print"/>
          <a:srcRect/>
          <a:stretch>
            <a:fillRect/>
          </a:stretch>
        </p:blipFill>
        <p:spPr bwMode="auto">
          <a:xfrm>
            <a:off x="228600" y="533400"/>
            <a:ext cx="2514600" cy="2819399"/>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304800" y="3429000"/>
            <a:ext cx="2286000" cy="2971800"/>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3276600" y="3429000"/>
            <a:ext cx="5486400" cy="1676400"/>
          </a:xfrm>
          <a:prstGeom prst="rect">
            <a:avLst/>
          </a:prstGeom>
          <a:noFill/>
          <a:ln w="9525">
            <a:noFill/>
            <a:miter lim="800000"/>
            <a:headEnd/>
            <a:tailEnd/>
          </a:ln>
        </p:spPr>
      </p:pic>
      <p:sp>
        <p:nvSpPr>
          <p:cNvPr id="11" name="Down Arrow 10"/>
          <p:cNvSpPr/>
          <p:nvPr/>
        </p:nvSpPr>
        <p:spPr bwMode="auto">
          <a:xfrm>
            <a:off x="1219200" y="3048000"/>
            <a:ext cx="484632" cy="582216"/>
          </a:xfrm>
          <a:prstGeom prst="downArrow">
            <a:avLst/>
          </a:prstGeom>
          <a:solidFill>
            <a:srgbClr val="00B050"/>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Down Arrow 11"/>
          <p:cNvSpPr/>
          <p:nvPr/>
        </p:nvSpPr>
        <p:spPr bwMode="auto">
          <a:xfrm rot="16200000">
            <a:off x="2715792" y="4066008"/>
            <a:ext cx="484632" cy="582216"/>
          </a:xfrm>
          <a:prstGeom prst="downArrow">
            <a:avLst/>
          </a:prstGeom>
          <a:solidFill>
            <a:srgbClr val="00B050"/>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533400" y="2362200"/>
            <a:ext cx="838200" cy="1143000"/>
          </a:xfrm>
          <a:prstGeom prst="rect">
            <a:avLst/>
          </a:prstGeom>
          <a:solidFill>
            <a:srgbClr val="31849B"/>
          </a:solidFill>
          <a:ln w="9525">
            <a:solidFill>
              <a:srgbClr val="000000"/>
            </a:solidFill>
            <a:miter lim="800000"/>
            <a:headEnd/>
            <a:tailEnd/>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rPr>
              <a:t>Creation of No due Form  by HR </a:t>
            </a:r>
            <a:endParaRPr kumimoji="0" lang="en-US" sz="1400" b="0" i="0" u="none" strike="noStrike" cap="none" normalizeH="0" baseline="0" dirty="0" smtClean="0">
              <a:ln>
                <a:noFill/>
              </a:ln>
              <a:solidFill>
                <a:schemeClr val="tx1"/>
              </a:solidFill>
              <a:effectLst/>
              <a:latin typeface="Arial" pitchFamily="34" charset="0"/>
            </a:endParaRPr>
          </a:p>
        </p:txBody>
      </p:sp>
      <p:sp>
        <p:nvSpPr>
          <p:cNvPr id="91138" name="Text Box 2"/>
          <p:cNvSpPr txBox="1">
            <a:spLocks noChangeArrowheads="1"/>
          </p:cNvSpPr>
          <p:nvPr/>
        </p:nvSpPr>
        <p:spPr bwMode="auto">
          <a:xfrm>
            <a:off x="914400" y="3810000"/>
            <a:ext cx="1219200" cy="1143000"/>
          </a:xfrm>
          <a:prstGeom prst="rect">
            <a:avLst/>
          </a:prstGeom>
          <a:solidFill>
            <a:srgbClr val="FFC000"/>
          </a:solidFill>
          <a:ln w="9525">
            <a:solidFill>
              <a:srgbClr val="000000"/>
            </a:solidFill>
            <a:miter lim="800000"/>
            <a:headEnd/>
            <a:tailEnd/>
          </a:ln>
          <a:effectLst>
            <a:outerShdw blurRad="50800" dist="50800" dir="5400000" algn="ctr" rotWithShape="0">
              <a:schemeClr val="tx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rPr>
              <a:t>Alert  sent to Manager and request appears on Dashboard</a:t>
            </a:r>
            <a:endParaRPr kumimoji="0" lang="en-US" sz="1400" b="0" i="0" u="none" strike="noStrike" cap="none" normalizeH="0" baseline="0" dirty="0" smtClean="0">
              <a:ln>
                <a:noFill/>
              </a:ln>
              <a:solidFill>
                <a:schemeClr val="tx1"/>
              </a:solidFill>
              <a:effectLst/>
              <a:latin typeface="Arial" pitchFamily="34" charset="0"/>
            </a:endParaRPr>
          </a:p>
        </p:txBody>
      </p:sp>
      <p:sp>
        <p:nvSpPr>
          <p:cNvPr id="91139" name="Text Box 3"/>
          <p:cNvSpPr txBox="1">
            <a:spLocks noChangeArrowheads="1"/>
          </p:cNvSpPr>
          <p:nvPr/>
        </p:nvSpPr>
        <p:spPr bwMode="auto">
          <a:xfrm>
            <a:off x="1905000" y="2362200"/>
            <a:ext cx="914400" cy="1143000"/>
          </a:xfrm>
          <a:prstGeom prst="rect">
            <a:avLst/>
          </a:prstGeom>
          <a:solidFill>
            <a:srgbClr val="31849B"/>
          </a:solidFill>
          <a:ln w="9525">
            <a:solidFill>
              <a:srgbClr val="000000"/>
            </a:solidFill>
            <a:miter lim="800000"/>
            <a:headEnd/>
            <a:tailEnd/>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pPr>
              <a:spcAft>
                <a:spcPts val="1000"/>
              </a:spcAft>
            </a:pPr>
            <a:r>
              <a:rPr lang="en-US" sz="1400" b="1" dirty="0">
                <a:solidFill>
                  <a:srgbClr val="FFFFFF"/>
                </a:solidFill>
                <a:latin typeface="Calibri" pitchFamily="34" charset="0"/>
              </a:rPr>
              <a:t>   Manager Fills the details </a:t>
            </a:r>
          </a:p>
        </p:txBody>
      </p:sp>
      <p:sp>
        <p:nvSpPr>
          <p:cNvPr id="91140" name="Text Box 4"/>
          <p:cNvSpPr txBox="1">
            <a:spLocks noChangeArrowheads="1"/>
          </p:cNvSpPr>
          <p:nvPr/>
        </p:nvSpPr>
        <p:spPr bwMode="auto">
          <a:xfrm>
            <a:off x="2438400" y="914400"/>
            <a:ext cx="1295401" cy="1371600"/>
          </a:xfrm>
          <a:prstGeom prst="rect">
            <a:avLst/>
          </a:prstGeom>
          <a:solidFill>
            <a:srgbClr val="FFC000"/>
          </a:solidFill>
          <a:ln w="9525">
            <a:solidFill>
              <a:srgbClr val="000000"/>
            </a:solidFill>
            <a:miter lim="800000"/>
            <a:headEnd/>
            <a:tailEnd/>
          </a:ln>
          <a:effectLst>
            <a:outerShdw blurRad="50800" dist="50800" dir="5400000" algn="ctr" rotWithShape="0">
              <a:schemeClr val="tx1"/>
            </a:outerShdw>
          </a:effectLst>
        </p:spPr>
        <p:txBody>
          <a:bodyPr vert="horz" wrap="square" lIns="91440" tIns="45720" rIns="91440" bIns="45720" numCol="1" anchor="t" anchorCtr="0" compatLnSpc="1">
            <a:prstTxWarp prst="textNoShape">
              <a:avLst/>
            </a:prstTxWarp>
          </a:bodyPr>
          <a:lstStyle/>
          <a:p>
            <a:pPr>
              <a:spcAft>
                <a:spcPts val="1000"/>
              </a:spcAft>
            </a:pPr>
            <a:r>
              <a:rPr lang="en-US" sz="1400" b="1" dirty="0">
                <a:latin typeface="Calibri" pitchFamily="34" charset="0"/>
              </a:rPr>
              <a:t>Alert  sent  to IT, Finance and Admin and request appears on dashboard </a:t>
            </a:r>
          </a:p>
        </p:txBody>
      </p:sp>
      <p:sp>
        <p:nvSpPr>
          <p:cNvPr id="91141" name="Text Box 5"/>
          <p:cNvSpPr txBox="1">
            <a:spLocks noChangeArrowheads="1"/>
          </p:cNvSpPr>
          <p:nvPr/>
        </p:nvSpPr>
        <p:spPr bwMode="auto">
          <a:xfrm>
            <a:off x="3810000" y="2895600"/>
            <a:ext cx="914400" cy="762000"/>
          </a:xfrm>
          <a:prstGeom prst="rect">
            <a:avLst/>
          </a:prstGeom>
          <a:solidFill>
            <a:srgbClr val="31849B"/>
          </a:solidFill>
          <a:ln w="9525">
            <a:solidFill>
              <a:srgbClr val="000000"/>
            </a:solidFill>
            <a:miter lim="800000"/>
            <a:headEnd/>
            <a:tailEnd/>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pPr>
              <a:spcAft>
                <a:spcPts val="1000"/>
              </a:spcAft>
            </a:pPr>
            <a:r>
              <a:rPr lang="en-US" sz="1400" b="1" dirty="0">
                <a:solidFill>
                  <a:srgbClr val="FFFFFF"/>
                </a:solidFill>
                <a:latin typeface="Calibri" pitchFamily="34" charset="0"/>
              </a:rPr>
              <a:t>    Finance fills the details </a:t>
            </a:r>
          </a:p>
        </p:txBody>
      </p:sp>
      <p:sp>
        <p:nvSpPr>
          <p:cNvPr id="91142" name="Text Box 6"/>
          <p:cNvSpPr txBox="1">
            <a:spLocks noChangeArrowheads="1"/>
          </p:cNvSpPr>
          <p:nvPr/>
        </p:nvSpPr>
        <p:spPr bwMode="auto">
          <a:xfrm>
            <a:off x="3810000" y="3733800"/>
            <a:ext cx="914400" cy="762000"/>
          </a:xfrm>
          <a:prstGeom prst="rect">
            <a:avLst/>
          </a:prstGeom>
          <a:solidFill>
            <a:srgbClr val="31849B"/>
          </a:solidFill>
          <a:ln w="9525">
            <a:solidFill>
              <a:srgbClr val="000000"/>
            </a:solidFill>
            <a:miter lim="800000"/>
            <a:headEnd/>
            <a:tailEnd/>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lnSpc>
                <a:spcPct val="100000"/>
              </a:lnSpc>
              <a:spcAft>
                <a:spcPts val="1000"/>
              </a:spcAft>
              <a:buClrTx/>
              <a:buSzTx/>
              <a:buFontTx/>
              <a:buNone/>
              <a:tabLst/>
            </a:pPr>
            <a:r>
              <a:rPr lang="en-US" sz="1400" b="1" dirty="0">
                <a:solidFill>
                  <a:srgbClr val="FFFFFF"/>
                </a:solidFill>
                <a:latin typeface="Calibri" pitchFamily="34" charset="0"/>
              </a:rPr>
              <a:t>     Admin  fills the details </a:t>
            </a:r>
          </a:p>
        </p:txBody>
      </p:sp>
      <p:sp>
        <p:nvSpPr>
          <p:cNvPr id="91143" name="Text Box 7"/>
          <p:cNvSpPr txBox="1">
            <a:spLocks noChangeArrowheads="1"/>
          </p:cNvSpPr>
          <p:nvPr/>
        </p:nvSpPr>
        <p:spPr bwMode="auto">
          <a:xfrm>
            <a:off x="3810000" y="1905000"/>
            <a:ext cx="914400" cy="914400"/>
          </a:xfrm>
          <a:prstGeom prst="rect">
            <a:avLst/>
          </a:prstGeom>
          <a:solidFill>
            <a:srgbClr val="31849B"/>
          </a:solidFill>
          <a:ln w="9525">
            <a:solidFill>
              <a:srgbClr val="000000"/>
            </a:solidFill>
            <a:miter lim="800000"/>
            <a:headEnd/>
            <a:tailEnd/>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lnSpc>
                <a:spcPct val="100000"/>
              </a:lnSpc>
              <a:spcAft>
                <a:spcPts val="1000"/>
              </a:spcAft>
              <a:buClrTx/>
              <a:buSzTx/>
              <a:buFontTx/>
              <a:buNone/>
              <a:tabLst/>
            </a:pPr>
            <a:r>
              <a:rPr lang="en-US" sz="1400" b="1" dirty="0">
                <a:solidFill>
                  <a:srgbClr val="FFFFFF"/>
                </a:solidFill>
                <a:latin typeface="Calibri" pitchFamily="34" charset="0"/>
              </a:rPr>
              <a:t> IT Fills the details</a:t>
            </a:r>
          </a:p>
        </p:txBody>
      </p:sp>
      <p:sp>
        <p:nvSpPr>
          <p:cNvPr id="91144" name="Text Box 8"/>
          <p:cNvSpPr txBox="1">
            <a:spLocks noChangeArrowheads="1"/>
          </p:cNvSpPr>
          <p:nvPr/>
        </p:nvSpPr>
        <p:spPr bwMode="auto">
          <a:xfrm>
            <a:off x="4800600" y="990601"/>
            <a:ext cx="1028700" cy="1143000"/>
          </a:xfrm>
          <a:prstGeom prst="rect">
            <a:avLst/>
          </a:prstGeom>
          <a:solidFill>
            <a:srgbClr val="FFC000"/>
          </a:solidFill>
          <a:ln w="9525">
            <a:solidFill>
              <a:srgbClr val="000000"/>
            </a:solidFill>
            <a:miter lim="800000"/>
            <a:headEnd/>
            <a:tailEnd/>
          </a:ln>
          <a:effectLst>
            <a:outerShdw blurRad="50800" dist="50800" dir="5400000" algn="ctr" rotWithShape="0">
              <a:schemeClr val="tx1"/>
            </a:outerShdw>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lnSpc>
                <a:spcPct val="100000"/>
              </a:lnSpc>
              <a:spcAft>
                <a:spcPts val="1000"/>
              </a:spcAft>
              <a:buClrTx/>
              <a:buSzTx/>
              <a:buFontTx/>
              <a:buNone/>
              <a:tabLst/>
            </a:pPr>
            <a:r>
              <a:rPr lang="en-US" sz="1400" b="1" dirty="0">
                <a:latin typeface="Calibri" pitchFamily="34" charset="0"/>
              </a:rPr>
              <a:t>Alert  sent to HR  request appears on dashboard</a:t>
            </a:r>
          </a:p>
        </p:txBody>
      </p:sp>
      <p:sp>
        <p:nvSpPr>
          <p:cNvPr id="91145" name="Text Box 9"/>
          <p:cNvSpPr txBox="1">
            <a:spLocks noChangeArrowheads="1"/>
          </p:cNvSpPr>
          <p:nvPr/>
        </p:nvSpPr>
        <p:spPr bwMode="auto">
          <a:xfrm>
            <a:off x="5486400" y="2590800"/>
            <a:ext cx="914400" cy="563563"/>
          </a:xfrm>
          <a:prstGeom prst="rect">
            <a:avLst/>
          </a:prstGeom>
          <a:solidFill>
            <a:srgbClr val="31849B"/>
          </a:solidFill>
          <a:ln w="9525">
            <a:solidFill>
              <a:srgbClr val="000000"/>
            </a:solidFill>
            <a:miter lim="800000"/>
            <a:headEnd/>
            <a:tailEnd/>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pPr>
              <a:spcAft>
                <a:spcPts val="1000"/>
              </a:spcAft>
            </a:pPr>
            <a:r>
              <a:rPr lang="en-US" sz="1400" b="1" dirty="0">
                <a:solidFill>
                  <a:srgbClr val="FFFFFF"/>
                </a:solidFill>
                <a:latin typeface="Calibri" pitchFamily="34" charset="0"/>
              </a:rPr>
              <a:t>Closed by HR  </a:t>
            </a:r>
          </a:p>
        </p:txBody>
      </p:sp>
      <p:sp>
        <p:nvSpPr>
          <p:cNvPr id="91146" name="Text Box 10"/>
          <p:cNvSpPr txBox="1">
            <a:spLocks noChangeArrowheads="1"/>
          </p:cNvSpPr>
          <p:nvPr/>
        </p:nvSpPr>
        <p:spPr bwMode="auto">
          <a:xfrm>
            <a:off x="5562600" y="3810000"/>
            <a:ext cx="1066800" cy="685800"/>
          </a:xfrm>
          <a:prstGeom prst="rect">
            <a:avLst/>
          </a:prstGeom>
          <a:solidFill>
            <a:srgbClr val="FFC000"/>
          </a:solidFill>
          <a:ln w="9525">
            <a:solidFill>
              <a:srgbClr val="000000"/>
            </a:solidFill>
            <a:miter lim="800000"/>
            <a:headEnd/>
            <a:tailEnd/>
          </a:ln>
          <a:effectLst>
            <a:outerShdw blurRad="50800" dist="50800" dir="5400000" algn="ctr" rotWithShape="0">
              <a:schemeClr val="tx1"/>
            </a:outerShdw>
          </a:effectLst>
        </p:spPr>
        <p:txBody>
          <a:bodyPr vert="horz" wrap="square" lIns="91440" tIns="45720" rIns="91440" bIns="45720" numCol="1" anchor="t" anchorCtr="0" compatLnSpc="1">
            <a:prstTxWarp prst="textNoShape">
              <a:avLst/>
            </a:prstTxWarp>
          </a:bodyPr>
          <a:lstStyle/>
          <a:p>
            <a:pPr>
              <a:spcAft>
                <a:spcPts val="1000"/>
              </a:spcAft>
            </a:pPr>
            <a:r>
              <a:rPr lang="en-US" sz="1400" b="1" dirty="0">
                <a:latin typeface="Calibri" pitchFamily="34" charset="0"/>
              </a:rPr>
              <a:t>Alert  sent to all </a:t>
            </a:r>
          </a:p>
        </p:txBody>
      </p:sp>
      <p:cxnSp>
        <p:nvCxnSpPr>
          <p:cNvPr id="91147" name="AutoShape 11"/>
          <p:cNvCxnSpPr>
            <a:cxnSpLocks noChangeShapeType="1"/>
          </p:cNvCxnSpPr>
          <p:nvPr/>
        </p:nvCxnSpPr>
        <p:spPr bwMode="auto">
          <a:xfrm>
            <a:off x="1447800" y="2895600"/>
            <a:ext cx="419100" cy="0"/>
          </a:xfrm>
          <a:prstGeom prst="straightConnector1">
            <a:avLst/>
          </a:prstGeom>
          <a:noFill/>
          <a:ln w="50800">
            <a:solidFill>
              <a:srgbClr val="000000"/>
            </a:solidFill>
            <a:round/>
            <a:headEnd/>
            <a:tailEnd type="triangle" w="med" len="med"/>
          </a:ln>
        </p:spPr>
      </p:cxnSp>
      <p:cxnSp>
        <p:nvCxnSpPr>
          <p:cNvPr id="91148" name="AutoShape 12"/>
          <p:cNvCxnSpPr>
            <a:cxnSpLocks noChangeShapeType="1"/>
          </p:cNvCxnSpPr>
          <p:nvPr/>
        </p:nvCxnSpPr>
        <p:spPr bwMode="auto">
          <a:xfrm>
            <a:off x="2971800" y="2895600"/>
            <a:ext cx="419100" cy="0"/>
          </a:xfrm>
          <a:prstGeom prst="straightConnector1">
            <a:avLst/>
          </a:prstGeom>
          <a:noFill/>
          <a:ln w="50800">
            <a:solidFill>
              <a:srgbClr val="000000"/>
            </a:solidFill>
            <a:round/>
            <a:headEnd/>
            <a:tailEnd type="triangle" w="med" len="med"/>
          </a:ln>
        </p:spPr>
      </p:cxnSp>
      <p:cxnSp>
        <p:nvCxnSpPr>
          <p:cNvPr id="91149" name="AutoShape 13"/>
          <p:cNvCxnSpPr>
            <a:cxnSpLocks noChangeShapeType="1"/>
          </p:cNvCxnSpPr>
          <p:nvPr/>
        </p:nvCxnSpPr>
        <p:spPr bwMode="auto">
          <a:xfrm>
            <a:off x="4953000" y="2819400"/>
            <a:ext cx="419100" cy="0"/>
          </a:xfrm>
          <a:prstGeom prst="straightConnector1">
            <a:avLst/>
          </a:prstGeom>
          <a:noFill/>
          <a:ln w="50800">
            <a:solidFill>
              <a:srgbClr val="000000"/>
            </a:solidFill>
            <a:round/>
            <a:headEnd/>
            <a:tailEnd type="triangle" w="med" len="med"/>
          </a:ln>
        </p:spPr>
      </p:cxnSp>
      <p:cxnSp>
        <p:nvCxnSpPr>
          <p:cNvPr id="91150" name="AutoShape 14"/>
          <p:cNvCxnSpPr>
            <a:cxnSpLocks noChangeShapeType="1"/>
          </p:cNvCxnSpPr>
          <p:nvPr/>
        </p:nvCxnSpPr>
        <p:spPr bwMode="auto">
          <a:xfrm>
            <a:off x="6019800" y="3200400"/>
            <a:ext cx="0" cy="554037"/>
          </a:xfrm>
          <a:prstGeom prst="straightConnector1">
            <a:avLst/>
          </a:prstGeom>
          <a:noFill/>
          <a:ln w="25400">
            <a:solidFill>
              <a:srgbClr val="000000"/>
            </a:solidFill>
            <a:round/>
            <a:headEnd/>
            <a:tailEnd type="triangle" w="med" len="med"/>
          </a:ln>
        </p:spPr>
      </p:cxnSp>
      <p:sp>
        <p:nvSpPr>
          <p:cNvPr id="18" name="TextBox 17"/>
          <p:cNvSpPr txBox="1"/>
          <p:nvPr/>
        </p:nvSpPr>
        <p:spPr>
          <a:xfrm>
            <a:off x="533400" y="228600"/>
            <a:ext cx="5282408" cy="861774"/>
          </a:xfrm>
          <a:prstGeom prst="rect">
            <a:avLst/>
          </a:prstGeom>
          <a:noFill/>
        </p:spPr>
        <p:txBody>
          <a:bodyPr wrap="none" rtlCol="0">
            <a:spAutoFit/>
          </a:bodyPr>
          <a:lstStyle/>
          <a:p>
            <a:r>
              <a:rPr lang="en-US" sz="3600" dirty="0">
                <a:latin typeface="Calibri" pitchFamily="34" charset="0"/>
              </a:rPr>
              <a:t>NO Due form- DSS Protocol</a:t>
            </a:r>
          </a:p>
          <a:p>
            <a:endParaRPr lang="en-US" sz="1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457200" y="838200"/>
            <a:ext cx="5613003" cy="2054431"/>
          </a:xfrm>
          <a:prstGeom prst="rect">
            <a:avLst/>
          </a:prstGeom>
          <a:noFill/>
          <a:ln w="9525">
            <a:noFill/>
            <a:miter lim="800000"/>
            <a:headEnd/>
            <a:tailEnd/>
          </a:ln>
        </p:spPr>
      </p:pic>
      <p:sp>
        <p:nvSpPr>
          <p:cNvPr id="6" name="TextBox 5"/>
          <p:cNvSpPr txBox="1"/>
          <p:nvPr/>
        </p:nvSpPr>
        <p:spPr>
          <a:xfrm>
            <a:off x="6934200" y="4724400"/>
            <a:ext cx="1752600" cy="1569660"/>
          </a:xfrm>
          <a:prstGeom prst="rect">
            <a:avLst/>
          </a:prstGeom>
          <a:solidFill>
            <a:srgbClr val="7030A0"/>
          </a:solidFill>
        </p:spPr>
        <p:txBody>
          <a:bodyPr wrap="square" rtlCol="0">
            <a:spAutoFit/>
          </a:bodyPr>
          <a:lstStyle/>
          <a:p>
            <a:pPr lvl="0"/>
            <a:r>
              <a:rPr lang="en-US" sz="1600" dirty="0">
                <a:solidFill>
                  <a:schemeClr val="bg1"/>
                </a:solidFill>
                <a:latin typeface="Calibri" pitchFamily="34" charset="0"/>
              </a:rPr>
              <a:t>HR creates the no due request by using  ISMS tab . Enter ISMS tab and click on No due request . </a:t>
            </a:r>
          </a:p>
        </p:txBody>
      </p:sp>
      <p:sp>
        <p:nvSpPr>
          <p:cNvPr id="7" name="TextBox 6"/>
          <p:cNvSpPr txBox="1"/>
          <p:nvPr/>
        </p:nvSpPr>
        <p:spPr>
          <a:xfrm>
            <a:off x="6477000" y="990600"/>
            <a:ext cx="2209800" cy="830997"/>
          </a:xfrm>
          <a:prstGeom prst="rect">
            <a:avLst/>
          </a:prstGeom>
          <a:solidFill>
            <a:srgbClr val="C00000"/>
          </a:solidFill>
        </p:spPr>
        <p:txBody>
          <a:bodyPr wrap="square" rtlCol="0">
            <a:spAutoFit/>
          </a:bodyPr>
          <a:lstStyle/>
          <a:p>
            <a:r>
              <a:rPr lang="en-US" sz="1200" b="1" dirty="0">
                <a:solidFill>
                  <a:schemeClr val="bg1"/>
                </a:solidFill>
                <a:latin typeface="Calibri" pitchFamily="34" charset="0"/>
              </a:rPr>
              <a:t>Note : ISMS tab to be used only by HR for creating No due request and marking in Relieving Calendar</a:t>
            </a:r>
            <a:r>
              <a:rPr lang="en-US" sz="1200" b="1" dirty="0" smtClean="0">
                <a:solidFill>
                  <a:schemeClr val="bg1"/>
                </a:solidFill>
                <a:latin typeface="Calibri" pitchFamily="34" charset="0"/>
              </a:rPr>
              <a:t>.</a:t>
            </a:r>
            <a:endParaRPr lang="en-US" sz="1200" dirty="0">
              <a:solidFill>
                <a:schemeClr val="bg1"/>
              </a:solidFill>
              <a:latin typeface="Calibri" pitchFamily="34" charset="0"/>
            </a:endParaRPr>
          </a:p>
        </p:txBody>
      </p:sp>
      <p:pic>
        <p:nvPicPr>
          <p:cNvPr id="8" name="Picture 7"/>
          <p:cNvPicPr/>
          <p:nvPr/>
        </p:nvPicPr>
        <p:blipFill>
          <a:blip r:embed="rId3" cstate="print"/>
          <a:srcRect/>
          <a:stretch>
            <a:fillRect/>
          </a:stretch>
        </p:blipFill>
        <p:spPr bwMode="auto">
          <a:xfrm>
            <a:off x="457200" y="2971800"/>
            <a:ext cx="5943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457200" y="685800"/>
            <a:ext cx="6174937" cy="52370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2" cstate="print"/>
          <a:srcRect/>
          <a:stretch>
            <a:fillRect/>
          </a:stretch>
        </p:blipFill>
        <p:spPr bwMode="auto">
          <a:xfrm>
            <a:off x="299546" y="1600200"/>
            <a:ext cx="8144368" cy="3486150"/>
          </a:xfrm>
          <a:prstGeom prst="rect">
            <a:avLst/>
          </a:prstGeom>
          <a:noFill/>
          <a:ln w="9525">
            <a:noFill/>
            <a:miter lim="800000"/>
            <a:headEnd/>
            <a:tailEnd/>
          </a:ln>
          <a:effectLst>
            <a:prstShdw prst="shdw13" dist="53882" dir="13500000">
              <a:schemeClr val="bg2">
                <a:alpha val="50000"/>
              </a:schemeClr>
            </a:prstShdw>
          </a:effectLst>
        </p:spPr>
      </p:pic>
      <p:sp>
        <p:nvSpPr>
          <p:cNvPr id="9218" name="Title 1"/>
          <p:cNvSpPr>
            <a:spLocks noGrp="1"/>
          </p:cNvSpPr>
          <p:nvPr>
            <p:ph type="title"/>
          </p:nvPr>
        </p:nvSpPr>
        <p:spPr>
          <a:xfrm>
            <a:off x="304800" y="228600"/>
            <a:ext cx="8229600" cy="1143000"/>
          </a:xfrm>
        </p:spPr>
        <p:txBody>
          <a:bodyPr/>
          <a:lstStyle/>
          <a:p>
            <a:r>
              <a:rPr lang="en-US" sz="3600" dirty="0" smtClean="0">
                <a:latin typeface="Calibri" pitchFamily="34" charset="0"/>
                <a:ea typeface="Calibri" pitchFamily="34" charset="0"/>
                <a:cs typeface="Calibri" pitchFamily="34" charset="0"/>
              </a:rPr>
              <a:t>Infrastructural Details</a:t>
            </a:r>
          </a:p>
        </p:txBody>
      </p:sp>
      <p:sp>
        <p:nvSpPr>
          <p:cNvPr id="4" name="TextBox 3"/>
          <p:cNvSpPr txBox="1"/>
          <p:nvPr/>
        </p:nvSpPr>
        <p:spPr>
          <a:xfrm>
            <a:off x="304800" y="4953000"/>
            <a:ext cx="8458200" cy="8302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0" indent="-342900">
              <a:buFont typeface="Arial" pitchFamily="34" charset="0"/>
              <a:buChar char="•"/>
              <a:defRPr/>
            </a:pPr>
            <a:r>
              <a:rPr lang="en-US" sz="1600" b="1" dirty="0">
                <a:latin typeface="Calibri" pitchFamily="34" charset="0"/>
                <a:cs typeface="Calibri" pitchFamily="34" charset="0"/>
              </a:rPr>
              <a:t>Enter all the project related infrastructural details and click Save</a:t>
            </a:r>
          </a:p>
          <a:p>
            <a:pPr marL="342900" indent="-342900">
              <a:buFont typeface="Arial" pitchFamily="34" charset="0"/>
              <a:buChar char="•"/>
              <a:defRPr/>
            </a:pPr>
            <a:r>
              <a:rPr lang="en-US" sz="1600" b="1" dirty="0">
                <a:latin typeface="Calibri" pitchFamily="34" charset="0"/>
                <a:cs typeface="Calibri" pitchFamily="34" charset="0"/>
              </a:rPr>
              <a:t>IT dev cost, Dedicated bandwidth cost would be filled by IT/Admin</a:t>
            </a:r>
          </a:p>
          <a:p>
            <a:pPr marL="342900" indent="-342900">
              <a:buFont typeface="Arial" pitchFamily="34" charset="0"/>
              <a:buChar char="•"/>
              <a:defRPr/>
            </a:pPr>
            <a:r>
              <a:rPr lang="en-US" sz="1600" b="1" dirty="0">
                <a:latin typeface="Calibri" pitchFamily="34" charset="0"/>
                <a:cs typeface="Calibri" pitchFamily="34" charset="0"/>
              </a:rPr>
              <a:t>Systems, Monitors, Training needs to be filled by PMs. </a:t>
            </a:r>
          </a:p>
        </p:txBody>
      </p:sp>
      <p:sp>
        <p:nvSpPr>
          <p:cNvPr id="9221" name="TextBox 5"/>
          <p:cNvSpPr txBox="1">
            <a:spLocks noChangeArrowheads="1"/>
          </p:cNvSpPr>
          <p:nvPr/>
        </p:nvSpPr>
        <p:spPr bwMode="auto">
          <a:xfrm>
            <a:off x="6858000" y="3505200"/>
            <a:ext cx="1981200" cy="600075"/>
          </a:xfrm>
          <a:prstGeom prst="rect">
            <a:avLst/>
          </a:prstGeom>
          <a:solidFill>
            <a:srgbClr val="FF0000"/>
          </a:solidFill>
          <a:ln w="9525">
            <a:noFill/>
            <a:miter lim="800000"/>
            <a:headEnd/>
            <a:tailEnd/>
          </a:ln>
        </p:spPr>
        <p:txBody>
          <a:bodyPr>
            <a:spAutoFit/>
          </a:bodyPr>
          <a:lstStyle/>
          <a:p>
            <a:r>
              <a:rPr lang="en-US" sz="1100" b="1" dirty="0">
                <a:latin typeface="Calibri" pitchFamily="34" charset="0"/>
              </a:rPr>
              <a:t>Needs to be edited when new resources join or leave the project.</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457200" y="685800"/>
            <a:ext cx="5791199" cy="5105400"/>
          </a:xfrm>
          <a:prstGeom prst="rect">
            <a:avLst/>
          </a:prstGeom>
          <a:noFill/>
          <a:ln w="9525">
            <a:noFill/>
            <a:miter lim="800000"/>
            <a:headEnd/>
            <a:tailEnd/>
          </a:ln>
        </p:spPr>
      </p:pic>
      <p:sp>
        <p:nvSpPr>
          <p:cNvPr id="5" name="TextBox 4"/>
          <p:cNvSpPr txBox="1"/>
          <p:nvPr/>
        </p:nvSpPr>
        <p:spPr>
          <a:xfrm>
            <a:off x="7010400" y="1905000"/>
            <a:ext cx="1600200" cy="3046988"/>
          </a:xfrm>
          <a:prstGeom prst="rect">
            <a:avLst/>
          </a:prstGeom>
          <a:solidFill>
            <a:srgbClr val="7030A0"/>
          </a:solidFill>
        </p:spPr>
        <p:txBody>
          <a:bodyPr wrap="square" rtlCol="0">
            <a:spAutoFit/>
          </a:bodyPr>
          <a:lstStyle/>
          <a:p>
            <a:pPr lvl="0">
              <a:buFont typeface="Arial" pitchFamily="34" charset="0"/>
              <a:buChar char="•"/>
            </a:pPr>
            <a:r>
              <a:rPr lang="en-US" sz="1600" b="1" dirty="0">
                <a:solidFill>
                  <a:schemeClr val="bg1"/>
                </a:solidFill>
                <a:latin typeface="Calibri" pitchFamily="34" charset="0"/>
              </a:rPr>
              <a:t>Alert sent to Reporting Manager and request appears on the </a:t>
            </a:r>
            <a:r>
              <a:rPr lang="en-US" sz="1600" b="1" dirty="0" smtClean="0">
                <a:solidFill>
                  <a:schemeClr val="bg1"/>
                </a:solidFill>
                <a:latin typeface="Calibri" pitchFamily="34" charset="0"/>
              </a:rPr>
              <a:t>Dashboard</a:t>
            </a:r>
          </a:p>
          <a:p>
            <a:pPr lvl="0"/>
            <a:endParaRPr lang="en-US" sz="1600" dirty="0">
              <a:solidFill>
                <a:schemeClr val="bg1"/>
              </a:solidFill>
              <a:latin typeface="Calibri" pitchFamily="34" charset="0"/>
            </a:endParaRPr>
          </a:p>
          <a:p>
            <a:pPr lvl="0">
              <a:buFont typeface="Arial" pitchFamily="34" charset="0"/>
              <a:buChar char="•"/>
            </a:pPr>
            <a:r>
              <a:rPr lang="en-US" sz="1600" b="1" dirty="0">
                <a:solidFill>
                  <a:schemeClr val="bg1"/>
                </a:solidFill>
                <a:latin typeface="Calibri" pitchFamily="34" charset="0"/>
              </a:rPr>
              <a:t>Click on detail in the lower details panel to open the no due form </a:t>
            </a:r>
            <a:endParaRPr lang="en-US" sz="16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381001" y="685800"/>
            <a:ext cx="6172200" cy="5029200"/>
          </a:xfrm>
          <a:prstGeom prst="rect">
            <a:avLst/>
          </a:prstGeom>
          <a:noFill/>
          <a:ln w="9525">
            <a:noFill/>
            <a:miter lim="800000"/>
            <a:headEnd/>
            <a:tailEnd/>
          </a:ln>
        </p:spPr>
      </p:pic>
      <p:sp>
        <p:nvSpPr>
          <p:cNvPr id="5" name="TextBox 4"/>
          <p:cNvSpPr txBox="1"/>
          <p:nvPr/>
        </p:nvSpPr>
        <p:spPr>
          <a:xfrm>
            <a:off x="6705600" y="1600200"/>
            <a:ext cx="1905000" cy="2554545"/>
          </a:xfrm>
          <a:prstGeom prst="rect">
            <a:avLst/>
          </a:prstGeom>
          <a:solidFill>
            <a:srgbClr val="7030A0"/>
          </a:solidFill>
        </p:spPr>
        <p:txBody>
          <a:bodyPr wrap="square" rtlCol="0">
            <a:spAutoFit/>
          </a:bodyPr>
          <a:lstStyle/>
          <a:p>
            <a:pPr lvl="0">
              <a:buFont typeface="Arial" pitchFamily="34" charset="0"/>
              <a:buChar char="•"/>
            </a:pPr>
            <a:r>
              <a:rPr lang="en-US" sz="1600" b="1" dirty="0">
                <a:solidFill>
                  <a:schemeClr val="bg1"/>
                </a:solidFill>
                <a:latin typeface="Calibri" pitchFamily="34" charset="0"/>
              </a:rPr>
              <a:t>Report Manager completes filling the No due form and clicks on submit </a:t>
            </a:r>
            <a:endParaRPr lang="en-US" sz="1600" b="1" dirty="0" smtClean="0">
              <a:solidFill>
                <a:schemeClr val="bg1"/>
              </a:solidFill>
              <a:latin typeface="Calibri" pitchFamily="34" charset="0"/>
            </a:endParaRPr>
          </a:p>
          <a:p>
            <a:pPr lvl="0"/>
            <a:r>
              <a:rPr lang="en-US" sz="1600" b="1" dirty="0" smtClean="0">
                <a:solidFill>
                  <a:schemeClr val="bg1"/>
                </a:solidFill>
                <a:latin typeface="Calibri" pitchFamily="34" charset="0"/>
              </a:rPr>
              <a:t> </a:t>
            </a:r>
            <a:endParaRPr lang="en-US" sz="1600" dirty="0">
              <a:solidFill>
                <a:schemeClr val="bg1"/>
              </a:solidFill>
              <a:latin typeface="Calibri" pitchFamily="34" charset="0"/>
            </a:endParaRPr>
          </a:p>
          <a:p>
            <a:pPr lvl="0">
              <a:buFont typeface="Arial" pitchFamily="34" charset="0"/>
              <a:buChar char="•"/>
            </a:pPr>
            <a:r>
              <a:rPr lang="en-US" sz="1600" b="1" dirty="0">
                <a:solidFill>
                  <a:schemeClr val="bg1"/>
                </a:solidFill>
                <a:latin typeface="Calibri" pitchFamily="34" charset="0"/>
              </a:rPr>
              <a:t>Alert is sent to Admin, IT, Finance and HR and the same appears on the </a:t>
            </a:r>
            <a:r>
              <a:rPr lang="en-US" sz="1600" b="1" dirty="0" smtClean="0">
                <a:solidFill>
                  <a:schemeClr val="bg1"/>
                </a:solidFill>
                <a:latin typeface="Calibri" pitchFamily="34" charset="0"/>
              </a:rPr>
              <a:t>Dashboard</a:t>
            </a:r>
            <a:endParaRPr lang="en-US" sz="16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381000" y="990600"/>
            <a:ext cx="66294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533401" y="685800"/>
            <a:ext cx="5257799" cy="5029200"/>
          </a:xfrm>
          <a:prstGeom prst="rect">
            <a:avLst/>
          </a:prstGeom>
          <a:noFill/>
          <a:ln w="9525">
            <a:noFill/>
            <a:miter lim="800000"/>
            <a:headEnd/>
            <a:tailEnd/>
          </a:ln>
        </p:spPr>
      </p:pic>
      <p:sp>
        <p:nvSpPr>
          <p:cNvPr id="5" name="TextBox 4"/>
          <p:cNvSpPr txBox="1"/>
          <p:nvPr/>
        </p:nvSpPr>
        <p:spPr>
          <a:xfrm>
            <a:off x="6248400" y="1600200"/>
            <a:ext cx="2133600" cy="1600438"/>
          </a:xfrm>
          <a:prstGeom prst="rect">
            <a:avLst/>
          </a:prstGeom>
          <a:solidFill>
            <a:srgbClr val="7030A0"/>
          </a:solidFill>
        </p:spPr>
        <p:txBody>
          <a:bodyPr wrap="square" rtlCol="0">
            <a:spAutoFit/>
          </a:bodyPr>
          <a:lstStyle/>
          <a:p>
            <a:r>
              <a:rPr lang="en-US" b="1" dirty="0"/>
              <a:t> </a:t>
            </a:r>
            <a:r>
              <a:rPr lang="en-US" sz="1600" b="1" dirty="0" smtClean="0">
                <a:solidFill>
                  <a:schemeClr val="bg1"/>
                </a:solidFill>
                <a:latin typeface="Calibri" pitchFamily="34" charset="0"/>
              </a:rPr>
              <a:t>Once </a:t>
            </a:r>
            <a:r>
              <a:rPr lang="en-US" sz="1600" b="1" dirty="0">
                <a:solidFill>
                  <a:schemeClr val="bg1"/>
                </a:solidFill>
                <a:latin typeface="Calibri" pitchFamily="34" charset="0"/>
              </a:rPr>
              <a:t>Admin /IT /Finance complete filling in the details and submits the form an alert is sent to HR for Closure. </a:t>
            </a:r>
            <a:endParaRPr lang="en-US" sz="16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609600" y="1981200"/>
            <a:ext cx="6939890" cy="1508166"/>
          </a:xfrm>
          <a:prstGeom prst="rect">
            <a:avLst/>
          </a:prstGeom>
          <a:noFill/>
          <a:ln w="9525">
            <a:noFill/>
            <a:miter lim="800000"/>
            <a:headEnd/>
            <a:tailEnd/>
          </a:ln>
        </p:spPr>
      </p:pic>
      <p:sp>
        <p:nvSpPr>
          <p:cNvPr id="5" name="TextBox 4"/>
          <p:cNvSpPr txBox="1"/>
          <p:nvPr/>
        </p:nvSpPr>
        <p:spPr>
          <a:xfrm>
            <a:off x="6172200" y="990600"/>
            <a:ext cx="2133600" cy="830997"/>
          </a:xfrm>
          <a:prstGeom prst="rect">
            <a:avLst/>
          </a:prstGeom>
          <a:solidFill>
            <a:srgbClr val="7030A0"/>
          </a:solidFill>
        </p:spPr>
        <p:txBody>
          <a:bodyPr wrap="square" rtlCol="0">
            <a:spAutoFit/>
          </a:bodyPr>
          <a:lstStyle/>
          <a:p>
            <a:r>
              <a:rPr lang="en-US" sz="1600" b="1" dirty="0">
                <a:solidFill>
                  <a:schemeClr val="bg1"/>
                </a:solidFill>
                <a:latin typeface="Calibri" pitchFamily="34" charset="0"/>
              </a:rPr>
              <a:t>  HR closes the process by completing the form</a:t>
            </a:r>
            <a:r>
              <a:rPr lang="en-US" sz="1600" b="1" dirty="0" smtClean="0">
                <a:solidFill>
                  <a:schemeClr val="bg1"/>
                </a:solidFill>
                <a:latin typeface="Calibri" pitchFamily="34" charset="0"/>
              </a:rPr>
              <a:t>.</a:t>
            </a:r>
            <a:endParaRPr lang="en-US" sz="1600" dirty="0">
              <a:solidFill>
                <a:schemeClr val="bg1"/>
              </a:solidFill>
              <a:latin typeface="Calibri" pitchFamily="34" charset="0"/>
            </a:endParaRPr>
          </a:p>
        </p:txBody>
      </p:sp>
      <p:sp>
        <p:nvSpPr>
          <p:cNvPr id="6" name="TextBox 5"/>
          <p:cNvSpPr txBox="1"/>
          <p:nvPr/>
        </p:nvSpPr>
        <p:spPr>
          <a:xfrm>
            <a:off x="6019800" y="3733800"/>
            <a:ext cx="2133600" cy="830997"/>
          </a:xfrm>
          <a:prstGeom prst="rect">
            <a:avLst/>
          </a:prstGeom>
          <a:solidFill>
            <a:srgbClr val="7030A0"/>
          </a:solidFill>
        </p:spPr>
        <p:txBody>
          <a:bodyPr wrap="square" rtlCol="0">
            <a:spAutoFit/>
          </a:bodyPr>
          <a:lstStyle/>
          <a:p>
            <a:r>
              <a:rPr lang="en-US" sz="1600" b="1" dirty="0">
                <a:solidFill>
                  <a:schemeClr val="bg1"/>
                </a:solidFill>
                <a:latin typeface="Calibri" pitchFamily="34" charset="0"/>
              </a:rPr>
              <a:t> Alert is sent to all and same appears on the </a:t>
            </a:r>
            <a:r>
              <a:rPr lang="en-US" sz="1600" b="1" dirty="0" smtClean="0">
                <a:solidFill>
                  <a:schemeClr val="bg1"/>
                </a:solidFill>
                <a:latin typeface="Calibri" pitchFamily="34" charset="0"/>
              </a:rPr>
              <a:t>dashboard</a:t>
            </a:r>
            <a:endParaRPr lang="en-US" sz="1600" dirty="0">
              <a:solidFill>
                <a:schemeClr val="bg1"/>
              </a:solidFill>
              <a:latin typeface="Calibri" pitchFamily="34" charset="0"/>
            </a:endParaRPr>
          </a:p>
        </p:txBody>
      </p:sp>
      <p:sp>
        <p:nvSpPr>
          <p:cNvPr id="8" name="TextBox 7"/>
          <p:cNvSpPr txBox="1"/>
          <p:nvPr/>
        </p:nvSpPr>
        <p:spPr>
          <a:xfrm>
            <a:off x="685800" y="838200"/>
            <a:ext cx="1447800" cy="738664"/>
          </a:xfrm>
          <a:prstGeom prst="rect">
            <a:avLst/>
          </a:prstGeom>
          <a:noFill/>
        </p:spPr>
        <p:txBody>
          <a:bodyPr wrap="square" rtlCol="0">
            <a:spAutoFit/>
          </a:bodyPr>
          <a:lstStyle/>
          <a:p>
            <a:r>
              <a:rPr lang="en-US" sz="2400" b="1" dirty="0">
                <a:latin typeface="Calibri" pitchFamily="34" charset="0"/>
              </a:rPr>
              <a:t>HR</a:t>
            </a:r>
            <a:r>
              <a:rPr lang="en-US" b="1" u="sng" dirty="0"/>
              <a:t> </a:t>
            </a:r>
            <a:endParaRPr lang="en-US" dirty="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2743200"/>
            <a:ext cx="8229600" cy="1143000"/>
          </a:xfrm>
        </p:spPr>
        <p:txBody>
          <a:bodyPr/>
          <a:lstStyle/>
          <a:p>
            <a:r>
              <a:rPr lang="en-US" smtClean="0">
                <a:latin typeface="Calibri" pitchFamily="34" charset="0"/>
                <a:ea typeface="Calibri" pitchFamily="34" charset="0"/>
                <a:cs typeface="Calibri" pitchFamily="34" charset="0"/>
              </a:rPr>
              <a:t/>
            </a:r>
            <a:br>
              <a:rPr lang="en-US" smtClean="0">
                <a:latin typeface="Calibri" pitchFamily="34" charset="0"/>
                <a:ea typeface="Calibri" pitchFamily="34" charset="0"/>
                <a:cs typeface="Calibri" pitchFamily="34" charset="0"/>
              </a:rPr>
            </a:br>
            <a:r>
              <a:rPr lang="en-US" smtClean="0">
                <a:latin typeface="Calibri" pitchFamily="34" charset="0"/>
                <a:ea typeface="Calibri" pitchFamily="34" charset="0"/>
                <a:cs typeface="Calibri" pitchFamily="34" charset="0"/>
              </a:rPr>
              <a:t>Thank you</a:t>
            </a:r>
            <a:br>
              <a:rPr lang="en-US" smtClean="0">
                <a:latin typeface="Calibri" pitchFamily="34" charset="0"/>
                <a:ea typeface="Calibri" pitchFamily="34" charset="0"/>
                <a:cs typeface="Calibri" pitchFamily="34" charset="0"/>
              </a:rPr>
            </a:br>
            <a:r>
              <a:rPr lang="en-US" sz="3200" smtClean="0">
                <a:latin typeface="Calibri" pitchFamily="34" charset="0"/>
                <a:ea typeface="Calibri" pitchFamily="34" charset="0"/>
                <a:cs typeface="Calibri" pitchFamily="34" charset="0"/>
              </a:rPr>
              <a:t/>
            </a:r>
            <a:br>
              <a:rPr lang="en-US" sz="3200" smtClean="0">
                <a:latin typeface="Calibri" pitchFamily="34" charset="0"/>
                <a:ea typeface="Calibri" pitchFamily="34" charset="0"/>
                <a:cs typeface="Calibri" pitchFamily="34" charset="0"/>
              </a:rPr>
            </a:br>
            <a:r>
              <a:rPr lang="en-US" sz="3200" smtClean="0">
                <a:latin typeface="Calibri" pitchFamily="34" charset="0"/>
                <a:ea typeface="Calibri" pitchFamily="34" charset="0"/>
                <a:cs typeface="Calibri" pitchFamily="34" charset="0"/>
              </a:rPr>
              <a:t>For any suggestions/bugs or assistance, </a:t>
            </a:r>
            <a:br>
              <a:rPr lang="en-US" sz="3200" smtClean="0">
                <a:latin typeface="Calibri" pitchFamily="34" charset="0"/>
                <a:ea typeface="Calibri" pitchFamily="34" charset="0"/>
                <a:cs typeface="Calibri" pitchFamily="34" charset="0"/>
              </a:rPr>
            </a:br>
            <a:r>
              <a:rPr lang="en-US" sz="2400" smtClean="0">
                <a:latin typeface="Calibri" pitchFamily="34" charset="0"/>
                <a:ea typeface="Calibri" pitchFamily="34" charset="0"/>
                <a:cs typeface="Calibri" pitchFamily="34" charset="0"/>
              </a:rPr>
              <a:t>Email:</a:t>
            </a:r>
            <a:r>
              <a:rPr lang="en-US" sz="2400" smtClean="0">
                <a:latin typeface="Calibri" pitchFamily="34" charset="0"/>
                <a:ea typeface="Calibri" pitchFamily="34" charset="0"/>
                <a:cs typeface="Calibri" pitchFamily="34" charset="0"/>
                <a:hlinkClick r:id="rId2"/>
              </a:rPr>
              <a:t> guru@molecularconnections.com</a:t>
            </a:r>
            <a:r>
              <a:rPr lang="en-US" sz="2400" smtClean="0">
                <a:latin typeface="Calibri" pitchFamily="34" charset="0"/>
                <a:ea typeface="Calibri" pitchFamily="34" charset="0"/>
                <a:cs typeface="Calibri" pitchFamily="34" charset="0"/>
              </a:rPr>
              <a:t/>
            </a:r>
            <a:br>
              <a:rPr lang="en-US" sz="2400" smtClean="0">
                <a:latin typeface="Calibri" pitchFamily="34" charset="0"/>
                <a:ea typeface="Calibri" pitchFamily="34" charset="0"/>
                <a:cs typeface="Calibri" pitchFamily="34" charset="0"/>
              </a:rPr>
            </a:br>
            <a:r>
              <a:rPr lang="en-US" sz="2400" smtClean="0">
                <a:latin typeface="Calibri" pitchFamily="34" charset="0"/>
                <a:ea typeface="Calibri" pitchFamily="34" charset="0"/>
                <a:cs typeface="Calibri" pitchFamily="34" charset="0"/>
              </a:rPr>
              <a:t/>
            </a:r>
            <a:br>
              <a:rPr lang="en-US" sz="2400" smtClean="0">
                <a:latin typeface="Calibri" pitchFamily="34" charset="0"/>
                <a:ea typeface="Calibri" pitchFamily="34" charset="0"/>
                <a:cs typeface="Calibri" pitchFamily="34" charset="0"/>
              </a:rPr>
            </a:br>
            <a:r>
              <a:rPr lang="en-US" sz="3200" smtClean="0">
                <a:latin typeface="Calibri" pitchFamily="34" charset="0"/>
                <a:ea typeface="Calibri" pitchFamily="34" charset="0"/>
                <a:cs typeface="Calibri" pitchFamily="34" charset="0"/>
              </a:rPr>
              <a:t/>
            </a:r>
            <a:br>
              <a:rPr lang="en-US" sz="3200" smtClean="0">
                <a:latin typeface="Calibri" pitchFamily="34" charset="0"/>
                <a:ea typeface="Calibri" pitchFamily="34" charset="0"/>
                <a:cs typeface="Calibri" pitchFamily="34" charset="0"/>
              </a:rPr>
            </a:br>
            <a:endParaRPr lang="en-US" sz="3200" smtClean="0">
              <a:latin typeface="Calibri" pitchFamily="34" charset="0"/>
              <a:ea typeface="Calibri" pitchFamily="34" charset="0"/>
              <a:cs typeface="Calibri" pitchFamily="34"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p:cNvPicPr>
            <a:picLocks noChangeAspect="1" noChangeArrowheads="1"/>
          </p:cNvPicPr>
          <p:nvPr/>
        </p:nvPicPr>
        <p:blipFill>
          <a:blip r:embed="rId2" cstate="print"/>
          <a:srcRect/>
          <a:stretch>
            <a:fillRect/>
          </a:stretch>
        </p:blipFill>
        <p:spPr bwMode="auto">
          <a:xfrm>
            <a:off x="652463" y="1243013"/>
            <a:ext cx="7839075" cy="4371975"/>
          </a:xfrm>
          <a:prstGeom prst="rect">
            <a:avLst/>
          </a:prstGeom>
          <a:noFill/>
          <a:ln w="9525">
            <a:noFill/>
            <a:miter lim="800000"/>
            <a:headEnd/>
            <a:tailEnd/>
          </a:ln>
          <a:effectLst>
            <a:prstShdw prst="shdw13" dist="53882" dir="13500000">
              <a:schemeClr val="bg2">
                <a:alpha val="50000"/>
              </a:schemeClr>
            </a:prstShdw>
          </a:effectLst>
        </p:spPr>
      </p:pic>
      <p:sp>
        <p:nvSpPr>
          <p:cNvPr id="10243" name="Title 1"/>
          <p:cNvSpPr>
            <a:spLocks noGrp="1"/>
          </p:cNvSpPr>
          <p:nvPr>
            <p:ph type="title"/>
          </p:nvPr>
        </p:nvSpPr>
        <p:spPr/>
        <p:txBody>
          <a:bodyPr/>
          <a:lstStyle/>
          <a:p>
            <a:r>
              <a:rPr lang="en-US" sz="3600" dirty="0" smtClean="0">
                <a:latin typeface="Calibri" pitchFamily="34" charset="0"/>
                <a:ea typeface="Calibri" pitchFamily="34" charset="0"/>
                <a:cs typeface="Calibri" pitchFamily="34" charset="0"/>
              </a:rPr>
              <a:t>Client Details</a:t>
            </a:r>
          </a:p>
        </p:txBody>
      </p:sp>
      <p:sp>
        <p:nvSpPr>
          <p:cNvPr id="10244" name="TextBox 5"/>
          <p:cNvSpPr txBox="1">
            <a:spLocks noChangeArrowheads="1"/>
          </p:cNvSpPr>
          <p:nvPr/>
        </p:nvSpPr>
        <p:spPr bwMode="auto">
          <a:xfrm>
            <a:off x="6248400" y="1981200"/>
            <a:ext cx="1981200" cy="461665"/>
          </a:xfrm>
          <a:prstGeom prst="rect">
            <a:avLst/>
          </a:prstGeom>
          <a:solidFill>
            <a:srgbClr val="FF0000"/>
          </a:solidFill>
          <a:ln w="9525">
            <a:noFill/>
            <a:miter lim="800000"/>
            <a:headEnd/>
            <a:tailEnd/>
          </a:ln>
        </p:spPr>
        <p:txBody>
          <a:bodyPr>
            <a:spAutoFit/>
          </a:bodyPr>
          <a:lstStyle/>
          <a:p>
            <a:r>
              <a:rPr lang="en-US" sz="1200" b="1" dirty="0">
                <a:latin typeface="Calibri" pitchFamily="34" charset="0"/>
              </a:rPr>
              <a:t>Needs to be edited as and when needed</a:t>
            </a:r>
          </a:p>
        </p:txBody>
      </p:sp>
      <p:sp>
        <p:nvSpPr>
          <p:cNvPr id="7" name="TextBox 6"/>
          <p:cNvSpPr txBox="1"/>
          <p:nvPr/>
        </p:nvSpPr>
        <p:spPr>
          <a:xfrm>
            <a:off x="4572000" y="3048000"/>
            <a:ext cx="4343400" cy="830997"/>
          </a:xfrm>
          <a:prstGeom prst="rect">
            <a:avLst/>
          </a:prstGeom>
          <a:solidFill>
            <a:srgbClr val="7030A0"/>
          </a:solidFill>
          <a:ln>
            <a:solidFill>
              <a:schemeClr val="accent4"/>
            </a:solidFill>
          </a:ln>
        </p:spPr>
        <p:txBody>
          <a:bodyPr wrap="square">
            <a:spAutoFit/>
          </a:bodyPr>
          <a:lstStyle/>
          <a:p>
            <a:pPr>
              <a:defRPr/>
            </a:pPr>
            <a:r>
              <a:rPr lang="en-US" sz="1600" dirty="0">
                <a:ln w="18415" cmpd="sng">
                  <a:solidFill>
                    <a:srgbClr val="FFFFFF"/>
                  </a:solidFill>
                  <a:prstDash val="solid"/>
                </a:ln>
                <a:solidFill>
                  <a:srgbClr val="FFFFFF"/>
                </a:solidFill>
                <a:latin typeface="Calibri" pitchFamily="34" charset="0"/>
              </a:rPr>
              <a:t>Panel to store critical client mail transactions which could be pasted here. </a:t>
            </a:r>
            <a:r>
              <a:rPr lang="en-US" sz="1600" dirty="0" smtClean="0">
                <a:ln w="18415" cmpd="sng">
                  <a:solidFill>
                    <a:srgbClr val="FFFFFF"/>
                  </a:solidFill>
                  <a:prstDash val="solid"/>
                </a:ln>
                <a:solidFill>
                  <a:srgbClr val="FFFFFF"/>
                </a:solidFill>
                <a:latin typeface="Calibri" pitchFamily="34" charset="0"/>
              </a:rPr>
              <a:t>All Client names and email contacts can be documented here.</a:t>
            </a:r>
            <a:endParaRPr lang="en-US" sz="1600" dirty="0">
              <a:ln w="18415" cmpd="sng">
                <a:solidFill>
                  <a:srgbClr val="FFFFFF"/>
                </a:solidFill>
                <a:prstDash val="solid"/>
              </a:ln>
              <a:solidFill>
                <a:srgbClr val="FFFFFF"/>
              </a:solidFill>
              <a:latin typeface="Calibri" pitchFamily="34" charset="0"/>
            </a:endParaRPr>
          </a:p>
        </p:txBody>
      </p:sp>
      <p:sp>
        <p:nvSpPr>
          <p:cNvPr id="8" name="TextBox 7"/>
          <p:cNvSpPr txBox="1"/>
          <p:nvPr/>
        </p:nvSpPr>
        <p:spPr>
          <a:xfrm>
            <a:off x="1600200" y="5943600"/>
            <a:ext cx="7162800" cy="338554"/>
          </a:xfrm>
          <a:prstGeom prst="rect">
            <a:avLst/>
          </a:prstGeom>
          <a:solidFill>
            <a:srgbClr val="7030A0"/>
          </a:solidFill>
          <a:ln>
            <a:solidFill>
              <a:schemeClr val="accent4"/>
            </a:solidFill>
          </a:ln>
        </p:spPr>
        <p:txBody>
          <a:bodyPr>
            <a:spAutoFit/>
          </a:bodyPr>
          <a:lstStyle/>
          <a:p>
            <a:pPr>
              <a:defRPr/>
            </a:pPr>
            <a:r>
              <a:rPr lang="en-US" sz="1600" dirty="0" smtClean="0">
                <a:ln w="18415" cmpd="sng">
                  <a:solidFill>
                    <a:srgbClr val="FFFFFF"/>
                  </a:solidFill>
                  <a:prstDash val="solid"/>
                </a:ln>
                <a:solidFill>
                  <a:srgbClr val="FFFFFF"/>
                </a:solidFill>
                <a:latin typeface="Calibri" pitchFamily="34" charset="0"/>
              </a:rPr>
              <a:t>Paste the URL of the Client Contact</a:t>
            </a:r>
            <a:endParaRPr lang="en-US" sz="1600" dirty="0">
              <a:ln w="18415" cmpd="sng">
                <a:solidFill>
                  <a:srgbClr val="FFFFFF"/>
                </a:solidFill>
                <a:prstDash val="solid"/>
              </a:ln>
              <a:solidFill>
                <a:srgbClr val="FFFFFF"/>
              </a:solidFill>
              <a:latin typeface="Calibri" pitchFamily="34" charset="0"/>
            </a:endParaRPr>
          </a:p>
        </p:txBody>
      </p:sp>
      <p:sp>
        <p:nvSpPr>
          <p:cNvPr id="10" name="Up Arrow 7"/>
          <p:cNvSpPr>
            <a:spLocks noChangeArrowheads="1"/>
          </p:cNvSpPr>
          <p:nvPr/>
        </p:nvSpPr>
        <p:spPr bwMode="auto">
          <a:xfrm>
            <a:off x="4724400" y="5334000"/>
            <a:ext cx="838200" cy="613470"/>
          </a:xfrm>
          <a:prstGeom prst="upArrow">
            <a:avLst>
              <a:gd name="adj1" fmla="val 50000"/>
              <a:gd name="adj2" fmla="val 50000"/>
            </a:avLst>
          </a:prstGeom>
          <a:solidFill>
            <a:srgbClr val="00B050"/>
          </a:solidFill>
          <a:ln w="9525" algn="ctr">
            <a:solidFill>
              <a:schemeClr val="tx1"/>
            </a:solidFill>
            <a:miter lim="800000"/>
            <a:headEnd/>
            <a:tailEnd/>
          </a:ln>
        </p:spPr>
        <p:txBody>
          <a:bodyPr>
            <a:spAutoFit/>
          </a:bodyPr>
          <a:lstStyle/>
          <a:p>
            <a:endParaRPr lang="en-US" sz="240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5" name="Picture 11"/>
          <p:cNvPicPr>
            <a:picLocks noChangeAspect="1" noChangeArrowheads="1"/>
          </p:cNvPicPr>
          <p:nvPr/>
        </p:nvPicPr>
        <p:blipFill>
          <a:blip r:embed="rId2" cstate="print"/>
          <a:srcRect/>
          <a:stretch>
            <a:fillRect/>
          </a:stretch>
        </p:blipFill>
        <p:spPr bwMode="auto">
          <a:xfrm>
            <a:off x="304800" y="1524000"/>
            <a:ext cx="7924800" cy="3810000"/>
          </a:xfrm>
          <a:prstGeom prst="rect">
            <a:avLst/>
          </a:prstGeom>
          <a:noFill/>
          <a:ln w="9525">
            <a:noFill/>
            <a:miter lim="800000"/>
            <a:headEnd/>
            <a:tailEnd/>
          </a:ln>
          <a:effectLst>
            <a:prstShdw prst="shdw13" dist="53882" dir="13500000">
              <a:schemeClr val="bg2">
                <a:alpha val="50000"/>
              </a:schemeClr>
            </a:prstShdw>
          </a:effectLst>
        </p:spPr>
      </p:pic>
      <p:sp>
        <p:nvSpPr>
          <p:cNvPr id="11266" name="Title 1"/>
          <p:cNvSpPr>
            <a:spLocks noGrp="1"/>
          </p:cNvSpPr>
          <p:nvPr>
            <p:ph type="title"/>
          </p:nvPr>
        </p:nvSpPr>
        <p:spPr/>
        <p:txBody>
          <a:bodyPr/>
          <a:lstStyle/>
          <a:p>
            <a:r>
              <a:rPr lang="en-US" sz="3600" dirty="0" smtClean="0">
                <a:latin typeface="Calibri" pitchFamily="34" charset="0"/>
                <a:ea typeface="Calibri" pitchFamily="34" charset="0"/>
                <a:cs typeface="Calibri" pitchFamily="34" charset="0"/>
              </a:rPr>
              <a:t>Production Details</a:t>
            </a:r>
            <a:endParaRPr lang="en-IN" sz="3600" dirty="0" smtClean="0">
              <a:latin typeface="Calibri" pitchFamily="34" charset="0"/>
              <a:ea typeface="Calibri" pitchFamily="34" charset="0"/>
              <a:cs typeface="Calibri" pitchFamily="34" charset="0"/>
            </a:endParaRPr>
          </a:p>
        </p:txBody>
      </p:sp>
      <p:sp>
        <p:nvSpPr>
          <p:cNvPr id="11268" name="Left Arrow 4"/>
          <p:cNvSpPr>
            <a:spLocks noChangeArrowheads="1"/>
          </p:cNvSpPr>
          <p:nvPr/>
        </p:nvSpPr>
        <p:spPr bwMode="auto">
          <a:xfrm rot="16200000">
            <a:off x="4497388" y="1522412"/>
            <a:ext cx="457200" cy="917575"/>
          </a:xfrm>
          <a:prstGeom prst="leftArrow">
            <a:avLst>
              <a:gd name="adj1" fmla="val 50000"/>
              <a:gd name="adj2" fmla="val 50000"/>
            </a:avLst>
          </a:prstGeom>
          <a:solidFill>
            <a:srgbClr val="00B050"/>
          </a:solidFill>
          <a:ln w="9525" algn="ctr">
            <a:solidFill>
              <a:schemeClr val="tx1"/>
            </a:solidFill>
            <a:miter lim="800000"/>
            <a:headEnd/>
            <a:tailEnd/>
          </a:ln>
        </p:spPr>
        <p:txBody>
          <a:bodyPr>
            <a:spAutoFit/>
          </a:bodyPr>
          <a:lstStyle/>
          <a:p>
            <a:endParaRPr lang="en-US" sz="2400"/>
          </a:p>
        </p:txBody>
      </p:sp>
      <p:sp>
        <p:nvSpPr>
          <p:cNvPr id="5" name="TextBox 4"/>
          <p:cNvSpPr txBox="1"/>
          <p:nvPr/>
        </p:nvSpPr>
        <p:spPr>
          <a:xfrm>
            <a:off x="3733800" y="1143000"/>
            <a:ext cx="2057400" cy="584775"/>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Click on “Production” Tab in lower panel</a:t>
            </a:r>
          </a:p>
        </p:txBody>
      </p:sp>
      <p:sp>
        <p:nvSpPr>
          <p:cNvPr id="11270" name="TextBox 5"/>
          <p:cNvSpPr txBox="1">
            <a:spLocks noChangeArrowheads="1"/>
          </p:cNvSpPr>
          <p:nvPr/>
        </p:nvSpPr>
        <p:spPr bwMode="auto">
          <a:xfrm>
            <a:off x="6172200" y="1524000"/>
            <a:ext cx="1981200" cy="461665"/>
          </a:xfrm>
          <a:prstGeom prst="rect">
            <a:avLst/>
          </a:prstGeom>
          <a:solidFill>
            <a:srgbClr val="FF0000"/>
          </a:solidFill>
          <a:ln w="9525">
            <a:noFill/>
            <a:miter lim="800000"/>
            <a:headEnd/>
            <a:tailEnd/>
          </a:ln>
        </p:spPr>
        <p:txBody>
          <a:bodyPr>
            <a:spAutoFit/>
          </a:bodyPr>
          <a:lstStyle/>
          <a:p>
            <a:r>
              <a:rPr lang="en-US" sz="1200" b="1" dirty="0">
                <a:latin typeface="Calibri" pitchFamily="34" charset="0"/>
              </a:rPr>
              <a:t>Needs to be created </a:t>
            </a:r>
            <a:r>
              <a:rPr lang="en-US" sz="1200" b="1" dirty="0" smtClean="0">
                <a:latin typeface="Calibri" pitchFamily="34" charset="0"/>
              </a:rPr>
              <a:t>every week</a:t>
            </a:r>
            <a:endParaRPr lang="en-US" sz="1200" b="1" dirty="0">
              <a:latin typeface="Calibri" pitchFamily="34" charset="0"/>
            </a:endParaRPr>
          </a:p>
        </p:txBody>
      </p:sp>
      <p:sp>
        <p:nvSpPr>
          <p:cNvPr id="11271" name="TextBox 6"/>
          <p:cNvSpPr txBox="1">
            <a:spLocks noChangeArrowheads="1"/>
          </p:cNvSpPr>
          <p:nvPr/>
        </p:nvSpPr>
        <p:spPr bwMode="auto">
          <a:xfrm>
            <a:off x="4114800" y="3886200"/>
            <a:ext cx="3886200" cy="584775"/>
          </a:xfrm>
          <a:prstGeom prst="rect">
            <a:avLst/>
          </a:prstGeom>
          <a:solidFill>
            <a:srgbClr val="7030A0"/>
          </a:solidFill>
          <a:ln w="9525">
            <a:noFill/>
            <a:miter lim="800000"/>
            <a:headEnd/>
            <a:tailEnd/>
          </a:ln>
        </p:spPr>
        <p:txBody>
          <a:bodyPr>
            <a:spAutoFit/>
          </a:bodyPr>
          <a:lstStyle/>
          <a:p>
            <a:r>
              <a:rPr lang="en-US" sz="1600" b="1" dirty="0">
                <a:solidFill>
                  <a:srgbClr val="FFFFFF"/>
                </a:solidFill>
                <a:latin typeface="Calibri" pitchFamily="34" charset="0"/>
              </a:rPr>
              <a:t>This report needs to be filled </a:t>
            </a:r>
            <a:r>
              <a:rPr lang="en-US" sz="1600" b="1" dirty="0" smtClean="0">
                <a:solidFill>
                  <a:srgbClr val="FFFFFF"/>
                </a:solidFill>
                <a:latin typeface="Calibri" pitchFamily="34" charset="0"/>
              </a:rPr>
              <a:t>every week, </a:t>
            </a:r>
            <a:r>
              <a:rPr lang="en-US" sz="1600" b="1" dirty="0">
                <a:solidFill>
                  <a:srgbClr val="FFFFFF"/>
                </a:solidFill>
                <a:latin typeface="Calibri" pitchFamily="34" charset="0"/>
              </a:rPr>
              <a:t>irrespective of the project turnaround. </a:t>
            </a:r>
          </a:p>
        </p:txBody>
      </p:sp>
      <p:sp>
        <p:nvSpPr>
          <p:cNvPr id="11272" name="Left Arrow 7"/>
          <p:cNvSpPr>
            <a:spLocks noChangeArrowheads="1"/>
          </p:cNvSpPr>
          <p:nvPr/>
        </p:nvSpPr>
        <p:spPr bwMode="auto">
          <a:xfrm>
            <a:off x="3657600" y="3733800"/>
            <a:ext cx="381000" cy="917079"/>
          </a:xfrm>
          <a:prstGeom prst="leftArrow">
            <a:avLst>
              <a:gd name="adj1" fmla="val 50000"/>
              <a:gd name="adj2" fmla="val 50000"/>
            </a:avLst>
          </a:prstGeom>
          <a:solidFill>
            <a:srgbClr val="00B050"/>
          </a:solidFill>
          <a:ln w="9525" algn="ctr">
            <a:solidFill>
              <a:schemeClr val="tx1"/>
            </a:solidFill>
            <a:miter lim="800000"/>
            <a:headEnd/>
            <a:tailEnd/>
          </a:ln>
        </p:spPr>
        <p:txBody>
          <a:bodyPr wrap="square">
            <a:spAutoFit/>
          </a:bodyPr>
          <a:lstStyle/>
          <a:p>
            <a:endParaRPr lang="en-US" sz="2400"/>
          </a:p>
        </p:txBody>
      </p:sp>
      <p:sp>
        <p:nvSpPr>
          <p:cNvPr id="11273" name="TextBox 8"/>
          <p:cNvSpPr txBox="1">
            <a:spLocks noChangeArrowheads="1"/>
          </p:cNvSpPr>
          <p:nvPr/>
        </p:nvSpPr>
        <p:spPr bwMode="auto">
          <a:xfrm>
            <a:off x="228600" y="5638800"/>
            <a:ext cx="3886200" cy="584775"/>
          </a:xfrm>
          <a:prstGeom prst="rect">
            <a:avLst/>
          </a:prstGeom>
          <a:solidFill>
            <a:srgbClr val="7030A0"/>
          </a:solidFill>
          <a:ln w="9525">
            <a:noFill/>
            <a:miter lim="800000"/>
            <a:headEnd/>
            <a:tailEnd/>
          </a:ln>
        </p:spPr>
        <p:txBody>
          <a:bodyPr>
            <a:spAutoFit/>
          </a:bodyPr>
          <a:lstStyle/>
          <a:p>
            <a:r>
              <a:rPr lang="en-US" sz="1600" b="1" dirty="0">
                <a:solidFill>
                  <a:srgbClr val="FFFFFF"/>
                </a:solidFill>
                <a:latin typeface="Calibri" pitchFamily="34" charset="0"/>
              </a:rPr>
              <a:t>This panel acts as a concise production report panel for overall team measures</a:t>
            </a:r>
          </a:p>
        </p:txBody>
      </p:sp>
      <p:sp>
        <p:nvSpPr>
          <p:cNvPr id="11274" name="Up Arrow 9"/>
          <p:cNvSpPr>
            <a:spLocks noChangeArrowheads="1"/>
          </p:cNvSpPr>
          <p:nvPr/>
        </p:nvSpPr>
        <p:spPr bwMode="auto">
          <a:xfrm>
            <a:off x="1066800" y="5334000"/>
            <a:ext cx="457200" cy="228600"/>
          </a:xfrm>
          <a:prstGeom prst="upArrow">
            <a:avLst>
              <a:gd name="adj1" fmla="val 50000"/>
              <a:gd name="adj2" fmla="val 50000"/>
            </a:avLst>
          </a:prstGeom>
          <a:solidFill>
            <a:srgbClr val="00B050"/>
          </a:solidFill>
          <a:ln w="9525" algn="ctr">
            <a:solidFill>
              <a:schemeClr val="tx1"/>
            </a:solidFill>
            <a:miter lim="800000"/>
            <a:headEnd/>
            <a:tailEnd/>
          </a:ln>
        </p:spPr>
        <p:txBody>
          <a:bodyPr>
            <a:spAutoFit/>
          </a:bodyPr>
          <a:lstStyle/>
          <a:p>
            <a:endParaRPr lang="en-US" sz="240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p:cNvPicPr>
            <a:picLocks noChangeAspect="1" noChangeArrowheads="1"/>
          </p:cNvPicPr>
          <p:nvPr/>
        </p:nvPicPr>
        <p:blipFill>
          <a:blip r:embed="rId2" cstate="print"/>
          <a:srcRect/>
          <a:stretch>
            <a:fillRect/>
          </a:stretch>
        </p:blipFill>
        <p:spPr bwMode="auto">
          <a:xfrm>
            <a:off x="304800" y="3810000"/>
            <a:ext cx="8589963" cy="2028825"/>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4" name="TextBox 3"/>
          <p:cNvSpPr txBox="1"/>
          <p:nvPr/>
        </p:nvSpPr>
        <p:spPr>
          <a:xfrm>
            <a:off x="5257800" y="5029200"/>
            <a:ext cx="2819400" cy="1077218"/>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Click on the production detail tab in lower panel and then on this button to generate employee production form</a:t>
            </a:r>
          </a:p>
        </p:txBody>
      </p:sp>
      <p:sp>
        <p:nvSpPr>
          <p:cNvPr id="11" name="Left-Up Arrow 10"/>
          <p:cNvSpPr/>
          <p:nvPr/>
        </p:nvSpPr>
        <p:spPr bwMode="auto">
          <a:xfrm>
            <a:off x="8153400" y="4495800"/>
            <a:ext cx="850900" cy="850900"/>
          </a:xfrm>
          <a:prstGeom prst="leftUpArrow">
            <a:avLst/>
          </a:prstGeom>
          <a:solidFill>
            <a:srgbClr val="00B050"/>
          </a:solidFill>
          <a:ln w="9525" algn="ctr">
            <a:solidFill>
              <a:schemeClr val="tx1"/>
            </a:solidFill>
            <a:miter lim="800000"/>
            <a:headEnd/>
            <a:tailEnd/>
          </a:ln>
        </p:spPr>
        <p:txBody>
          <a:bodyPr>
            <a:spAutoFit/>
          </a:bodyPr>
          <a:lstStyle/>
          <a:p>
            <a:pPr>
              <a:defRPr/>
            </a:pPr>
            <a:endParaRPr lang="en-US" sz="2400"/>
          </a:p>
        </p:txBody>
      </p:sp>
      <p:sp>
        <p:nvSpPr>
          <p:cNvPr id="7" name="TextBox 6"/>
          <p:cNvSpPr txBox="1"/>
          <p:nvPr/>
        </p:nvSpPr>
        <p:spPr>
          <a:xfrm>
            <a:off x="3581400" y="152400"/>
            <a:ext cx="2819400" cy="646331"/>
          </a:xfrm>
          <a:prstGeom prst="rect">
            <a:avLst/>
          </a:prstGeom>
          <a:solidFill>
            <a:srgbClr val="7030A0"/>
          </a:solidFill>
          <a:ln>
            <a:solidFill>
              <a:schemeClr val="accent4"/>
            </a:solidFill>
          </a:ln>
        </p:spPr>
        <p:txBody>
          <a:bodyPr>
            <a:spAutoFit/>
          </a:bodyPr>
          <a:lstStyle/>
          <a:p>
            <a:pPr>
              <a:defRPr/>
            </a:pPr>
            <a:r>
              <a:rPr lang="en-US" dirty="0">
                <a:ln w="18415" cmpd="sng">
                  <a:solidFill>
                    <a:srgbClr val="FFFFFF"/>
                  </a:solidFill>
                  <a:prstDash val="solid"/>
                </a:ln>
                <a:solidFill>
                  <a:srgbClr val="FFFFFF"/>
                </a:solidFill>
                <a:latin typeface="Calibri" pitchFamily="34" charset="0"/>
              </a:rPr>
              <a:t>Concise team production report</a:t>
            </a:r>
          </a:p>
        </p:txBody>
      </p:sp>
      <p:sp>
        <p:nvSpPr>
          <p:cNvPr id="12" name="TextBox 11"/>
          <p:cNvSpPr txBox="1"/>
          <p:nvPr/>
        </p:nvSpPr>
        <p:spPr>
          <a:xfrm>
            <a:off x="1219200" y="5791200"/>
            <a:ext cx="2819400" cy="830997"/>
          </a:xfrm>
          <a:prstGeom prst="rect">
            <a:avLst/>
          </a:prstGeom>
          <a:solidFill>
            <a:srgbClr val="7030A0"/>
          </a:solidFill>
          <a:ln>
            <a:solidFill>
              <a:schemeClr val="accent4"/>
            </a:solidFill>
          </a:ln>
        </p:spPr>
        <p:txBody>
          <a:bodyPr>
            <a:spAutoFit/>
          </a:bodyPr>
          <a:lstStyle/>
          <a:p>
            <a:pPr>
              <a:defRPr/>
            </a:pPr>
            <a:r>
              <a:rPr lang="en-US" sz="1600" dirty="0">
                <a:ln w="18415" cmpd="sng">
                  <a:solidFill>
                    <a:srgbClr val="FFFFFF"/>
                  </a:solidFill>
                  <a:prstDash val="solid"/>
                </a:ln>
                <a:solidFill>
                  <a:srgbClr val="FFFFFF"/>
                </a:solidFill>
                <a:latin typeface="Calibri" pitchFamily="34" charset="0"/>
              </a:rPr>
              <a:t>Double click here to get the employee production entry panel</a:t>
            </a:r>
          </a:p>
        </p:txBody>
      </p:sp>
      <p:sp>
        <p:nvSpPr>
          <p:cNvPr id="12299" name="Up Arrow 12"/>
          <p:cNvSpPr>
            <a:spLocks noChangeArrowheads="1"/>
          </p:cNvSpPr>
          <p:nvPr/>
        </p:nvSpPr>
        <p:spPr bwMode="auto">
          <a:xfrm>
            <a:off x="2971800" y="5334000"/>
            <a:ext cx="609600" cy="381000"/>
          </a:xfrm>
          <a:prstGeom prst="upArrow">
            <a:avLst>
              <a:gd name="adj1" fmla="val 50000"/>
              <a:gd name="adj2" fmla="val 50000"/>
            </a:avLst>
          </a:prstGeom>
          <a:solidFill>
            <a:srgbClr val="00B050"/>
          </a:solidFill>
          <a:ln w="9525" algn="ctr">
            <a:solidFill>
              <a:schemeClr val="tx1"/>
            </a:solidFill>
            <a:miter lim="800000"/>
            <a:headEnd/>
            <a:tailEnd/>
          </a:ln>
        </p:spPr>
        <p:txBody>
          <a:bodyPr>
            <a:spAutoFit/>
          </a:bodyPr>
          <a:lstStyle/>
          <a:p>
            <a:endParaRPr lang="en-US" sz="2400"/>
          </a:p>
        </p:txBody>
      </p:sp>
      <p:pic>
        <p:nvPicPr>
          <p:cNvPr id="12300" name="Picture 12"/>
          <p:cNvPicPr>
            <a:picLocks noChangeAspect="1" noChangeArrowheads="1"/>
          </p:cNvPicPr>
          <p:nvPr/>
        </p:nvPicPr>
        <p:blipFill>
          <a:blip r:embed="rId3" cstate="print"/>
          <a:srcRect/>
          <a:stretch>
            <a:fillRect/>
          </a:stretch>
        </p:blipFill>
        <p:spPr bwMode="auto">
          <a:xfrm>
            <a:off x="304800" y="228600"/>
            <a:ext cx="3028950" cy="3467100"/>
          </a:xfrm>
          <a:prstGeom prst="rect">
            <a:avLst/>
          </a:prstGeom>
          <a:noFill/>
          <a:ln w="9525">
            <a:noFill/>
            <a:miter lim="800000"/>
            <a:headEnd/>
            <a:tailEnd/>
          </a:ln>
          <a:effectLst>
            <a:prstShdw prst="shdw13" dist="53882" dir="13500000">
              <a:schemeClr val="bg2">
                <a:alpha val="50000"/>
              </a:schemeClr>
            </a:prstShdw>
          </a:effectLst>
        </p:spPr>
      </p:pic>
      <p:sp>
        <p:nvSpPr>
          <p:cNvPr id="14" name="TextBox 9"/>
          <p:cNvSpPr txBox="1">
            <a:spLocks noChangeArrowheads="1"/>
          </p:cNvSpPr>
          <p:nvPr/>
        </p:nvSpPr>
        <p:spPr bwMode="auto">
          <a:xfrm>
            <a:off x="6934200" y="3276600"/>
            <a:ext cx="1981200" cy="461665"/>
          </a:xfrm>
          <a:prstGeom prst="rect">
            <a:avLst/>
          </a:prstGeom>
          <a:solidFill>
            <a:srgbClr val="FF0000"/>
          </a:solidFill>
          <a:ln w="9525">
            <a:noFill/>
            <a:miter lim="800000"/>
            <a:headEnd/>
            <a:tailEnd/>
          </a:ln>
        </p:spPr>
        <p:txBody>
          <a:bodyPr>
            <a:spAutoFit/>
          </a:bodyPr>
          <a:lstStyle/>
          <a:p>
            <a:r>
              <a:rPr lang="en-US" sz="1200" b="1" dirty="0">
                <a:latin typeface="Calibri" pitchFamily="34" charset="0"/>
              </a:rPr>
              <a:t>Needs to be created </a:t>
            </a:r>
            <a:r>
              <a:rPr lang="en-US" sz="1200" b="1" dirty="0" smtClean="0">
                <a:latin typeface="Calibri" pitchFamily="34" charset="0"/>
              </a:rPr>
              <a:t>every week</a:t>
            </a:r>
            <a:endParaRPr lang="en-US" sz="1200" b="1" dirty="0">
              <a:latin typeface="Calibri" pitchFamily="34" charset="0"/>
            </a:endParaRPr>
          </a:p>
        </p:txBody>
      </p:sp>
      <p:sp>
        <p:nvSpPr>
          <p:cNvPr id="15" name="TextBox 9"/>
          <p:cNvSpPr txBox="1">
            <a:spLocks noChangeArrowheads="1"/>
          </p:cNvSpPr>
          <p:nvPr/>
        </p:nvSpPr>
        <p:spPr bwMode="auto">
          <a:xfrm>
            <a:off x="3962400" y="990600"/>
            <a:ext cx="1981200" cy="830997"/>
          </a:xfrm>
          <a:prstGeom prst="rect">
            <a:avLst/>
          </a:prstGeom>
          <a:solidFill>
            <a:schemeClr val="accent6">
              <a:lumMod val="20000"/>
              <a:lumOff val="80000"/>
            </a:schemeClr>
          </a:solidFill>
          <a:ln w="9525">
            <a:noFill/>
            <a:miter lim="800000"/>
            <a:headEnd/>
            <a:tailEnd/>
          </a:ln>
        </p:spPr>
        <p:txBody>
          <a:bodyPr>
            <a:spAutoFit/>
          </a:bodyPr>
          <a:lstStyle/>
          <a:p>
            <a:r>
              <a:rPr lang="en-US" sz="1600" b="1" dirty="0" smtClean="0">
                <a:latin typeface="Calibri" pitchFamily="34" charset="0"/>
              </a:rPr>
              <a:t>Week number to be entered here (from 1-5)</a:t>
            </a:r>
            <a:endParaRPr lang="en-US" sz="1600" b="1" dirty="0">
              <a:latin typeface="Calibri" pitchFamily="34" charset="0"/>
            </a:endParaRPr>
          </a:p>
        </p:txBody>
      </p:sp>
      <p:sp>
        <p:nvSpPr>
          <p:cNvPr id="16" name="TextBox 9"/>
          <p:cNvSpPr txBox="1">
            <a:spLocks noChangeArrowheads="1"/>
          </p:cNvSpPr>
          <p:nvPr/>
        </p:nvSpPr>
        <p:spPr bwMode="auto">
          <a:xfrm>
            <a:off x="3886200" y="1981200"/>
            <a:ext cx="1981200" cy="1323439"/>
          </a:xfrm>
          <a:prstGeom prst="rect">
            <a:avLst/>
          </a:prstGeom>
          <a:solidFill>
            <a:schemeClr val="accent6">
              <a:lumMod val="20000"/>
              <a:lumOff val="80000"/>
            </a:schemeClr>
          </a:solidFill>
          <a:ln w="9525">
            <a:noFill/>
            <a:miter lim="800000"/>
            <a:headEnd/>
            <a:tailEnd/>
          </a:ln>
        </p:spPr>
        <p:txBody>
          <a:bodyPr>
            <a:spAutoFit/>
          </a:bodyPr>
          <a:lstStyle/>
          <a:p>
            <a:r>
              <a:rPr lang="en-US" sz="1600" b="1" dirty="0" smtClean="0">
                <a:latin typeface="Calibri" pitchFamily="34" charset="0"/>
              </a:rPr>
              <a:t>Team target achieved for the week and expected client target as agreed to be entered here </a:t>
            </a:r>
            <a:endParaRPr lang="en-US" sz="1600" b="1" dirty="0">
              <a:latin typeface="Calibri" pitchFamily="34" charset="0"/>
            </a:endParaRPr>
          </a:p>
        </p:txBody>
      </p:sp>
      <p:sp>
        <p:nvSpPr>
          <p:cNvPr id="17" name="Up Arrow 12"/>
          <p:cNvSpPr>
            <a:spLocks noChangeArrowheads="1"/>
          </p:cNvSpPr>
          <p:nvPr/>
        </p:nvSpPr>
        <p:spPr bwMode="auto">
          <a:xfrm rot="16200000">
            <a:off x="3314700" y="2171700"/>
            <a:ext cx="609600" cy="381000"/>
          </a:xfrm>
          <a:prstGeom prst="upArrow">
            <a:avLst>
              <a:gd name="adj1" fmla="val 50000"/>
              <a:gd name="adj2" fmla="val 50000"/>
            </a:avLst>
          </a:prstGeom>
          <a:solidFill>
            <a:srgbClr val="00B050"/>
          </a:solidFill>
          <a:ln w="9525" algn="ctr">
            <a:solidFill>
              <a:schemeClr val="tx1"/>
            </a:solidFill>
            <a:miter lim="800000"/>
            <a:headEnd/>
            <a:tailEnd/>
          </a:ln>
        </p:spPr>
        <p:txBody>
          <a:bodyPr>
            <a:spAutoFit/>
          </a:bodyPr>
          <a:lstStyle/>
          <a:p>
            <a:endParaRPr lang="en-US" sz="2400"/>
          </a:p>
        </p:txBody>
      </p:sp>
      <p:sp>
        <p:nvSpPr>
          <p:cNvPr id="18" name="Up Arrow 12"/>
          <p:cNvSpPr>
            <a:spLocks noChangeArrowheads="1"/>
          </p:cNvSpPr>
          <p:nvPr/>
        </p:nvSpPr>
        <p:spPr bwMode="auto">
          <a:xfrm rot="16200000">
            <a:off x="3238500" y="1028700"/>
            <a:ext cx="609600" cy="381000"/>
          </a:xfrm>
          <a:prstGeom prst="upArrow">
            <a:avLst>
              <a:gd name="adj1" fmla="val 50000"/>
              <a:gd name="adj2" fmla="val 50000"/>
            </a:avLst>
          </a:prstGeom>
          <a:solidFill>
            <a:srgbClr val="00B050"/>
          </a:solidFill>
          <a:ln w="9525" algn="ctr">
            <a:solidFill>
              <a:schemeClr val="tx1"/>
            </a:solidFill>
            <a:miter lim="800000"/>
            <a:headEnd/>
            <a:tailEnd/>
          </a:ln>
        </p:spPr>
        <p:txBody>
          <a:bodyPr>
            <a:spAutoFit/>
          </a:bodyPr>
          <a:lstStyle/>
          <a:p>
            <a:endParaRPr lang="en-US" sz="240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Molecular-Connections">
  <a:themeElements>
    <a:clrScheme name="Mc Final  Templa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 Final  Templa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0"/>
          </a:schemeClr>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0"/>
          </a:schemeClr>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c Final  Templa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 Final  Templa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 Final  Templa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 Final  Templa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 Final  Templa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 Final  Templa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 Final  Templa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 Final  Templa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 Final  Templa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 Final  Templa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 Final  Templa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 Final  Templa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Molecular-Connections</Template>
  <TotalTime>8554</TotalTime>
  <Words>2585</Words>
  <Application>Microsoft Office PowerPoint</Application>
  <PresentationFormat>On-screen Show (4:3)</PresentationFormat>
  <Paragraphs>252</Paragraphs>
  <Slides>65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Molecular-Connections</vt:lpstr>
      <vt:lpstr>Photo Editor Photo</vt:lpstr>
      <vt:lpstr>Slide 1</vt:lpstr>
      <vt:lpstr>Creating a New Project</vt:lpstr>
      <vt:lpstr>Creating a New Project</vt:lpstr>
      <vt:lpstr>Creating a New Project</vt:lpstr>
      <vt:lpstr>Slide 5</vt:lpstr>
      <vt:lpstr>Infrastructural Details</vt:lpstr>
      <vt:lpstr>Client Details</vt:lpstr>
      <vt:lpstr>Production Details</vt:lpstr>
      <vt:lpstr>Slide 9</vt:lpstr>
      <vt:lpstr>Employee Production Details</vt:lpstr>
      <vt:lpstr>Slide 11</vt:lpstr>
      <vt:lpstr>Exit and Resignations</vt:lpstr>
      <vt:lpstr>New Resource Request</vt:lpstr>
      <vt:lpstr>Deliverable tab </vt:lpstr>
      <vt:lpstr>Creating a Deliverable Data Record</vt:lpstr>
      <vt:lpstr>Slide 16</vt:lpstr>
      <vt:lpstr>Data tab</vt:lpstr>
      <vt:lpstr>Creating a Deliverable Data Record</vt:lpstr>
      <vt:lpstr>Creating a Deliverable Data Record</vt:lpstr>
      <vt:lpstr>Creating a Deliverable Data Record</vt:lpstr>
      <vt:lpstr>INVOICE tab</vt:lpstr>
      <vt:lpstr>Creating an Invoice Record</vt:lpstr>
      <vt:lpstr>Creating an Invoice Record</vt:lpstr>
      <vt:lpstr>Creating an Invoice Record</vt:lpstr>
      <vt:lpstr>Creating an Invoice Record</vt:lpstr>
      <vt:lpstr>Approving an Invoice Record</vt:lpstr>
      <vt:lpstr>Approving an Invoice Record</vt:lpstr>
      <vt:lpstr>Approving an Invoice Record</vt:lpstr>
      <vt:lpstr>Approving an Invoice Record</vt:lpstr>
      <vt:lpstr>Slide 30</vt:lpstr>
      <vt:lpstr>Incentive Request Tab</vt:lpstr>
      <vt:lpstr>Slide 32</vt:lpstr>
      <vt:lpstr>Incentive Tab</vt:lpstr>
      <vt:lpstr>Slide 34</vt:lpstr>
      <vt:lpstr>Reports </vt:lpstr>
      <vt:lpstr>Production Reports</vt:lpstr>
      <vt:lpstr>Production Report</vt:lpstr>
      <vt:lpstr>Export of Reports</vt:lpstr>
      <vt:lpstr>Export of Reports</vt:lpstr>
      <vt:lpstr>Quality Report</vt:lpstr>
      <vt:lpstr>Production and Quality Report </vt:lpstr>
      <vt:lpstr>Attrition Report</vt:lpstr>
      <vt:lpstr>Incentive Reports</vt:lpstr>
      <vt:lpstr>New Resource Request Report</vt:lpstr>
      <vt:lpstr>Performance improvement Plan(PIP)</vt:lpstr>
      <vt:lpstr>PIP (Review and Update)</vt:lpstr>
      <vt:lpstr>PIP update and closure</vt:lpstr>
      <vt:lpstr>Deliverable Report</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 Thank you  For any suggestions/bugs or assistance,  Email: guru@molecularconnections.com   </vt:lpstr>
    </vt:vector>
  </TitlesOfParts>
  <Company>molcon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Final</dc:title>
  <dc:creator>Guru</dc:creator>
  <cp:lastModifiedBy>uma</cp:lastModifiedBy>
  <cp:revision>1287</cp:revision>
  <dcterms:created xsi:type="dcterms:W3CDTF">2009-10-29T05:21:38Z</dcterms:created>
  <dcterms:modified xsi:type="dcterms:W3CDTF">2021-05-11T13:52:23Z</dcterms:modified>
</cp:coreProperties>
</file>